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 id="2147483653" r:id="rId3"/>
  </p:sldMasterIdLst>
  <p:notesMasterIdLst>
    <p:notesMasterId r:id="rId70"/>
  </p:notesMasterIdLst>
  <p:sldIdLst>
    <p:sldId id="256"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257" r:id="rId18"/>
    <p:sldId id="258" r:id="rId19"/>
    <p:sldId id="259" r:id="rId20"/>
    <p:sldId id="260" r:id="rId21"/>
    <p:sldId id="261" r:id="rId22"/>
    <p:sldId id="262" r:id="rId23"/>
    <p:sldId id="263" r:id="rId24"/>
    <p:sldId id="264" r:id="rId25"/>
    <p:sldId id="265" r:id="rId26"/>
    <p:sldId id="266" r:id="rId27"/>
    <p:sldId id="302" r:id="rId28"/>
    <p:sldId id="303" r:id="rId29"/>
    <p:sldId id="267" r:id="rId30"/>
    <p:sldId id="268" r:id="rId31"/>
    <p:sldId id="318" r:id="rId32"/>
    <p:sldId id="319" r:id="rId33"/>
    <p:sldId id="320" r:id="rId34"/>
    <p:sldId id="321" r:id="rId35"/>
    <p:sldId id="322"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Lst>
  <p:sldSz cx="9144000" cy="6858000" type="screen4x3"/>
  <p:notesSz cx="6858000" cy="9144000"/>
  <p:embeddedFontLst>
    <p:embeddedFont>
      <p:font typeface="Abril Fatface" panose="02000503000000020003" pitchFamily="2" charset="0"/>
      <p:regular r:id="rId71"/>
    </p:embeddedFont>
    <p:embeddedFont>
      <p:font typeface="Limelight" panose="020B0604020202020204" charset="0"/>
      <p:regular r:id="rId72"/>
    </p:embeddedFont>
    <p:embeddedFont>
      <p:font typeface="Tahoma" panose="020B0604030504040204" pitchFamily="34"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iQdr6FnfWiXimoTdRPTVw7UdhJ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23" autoAdjust="0"/>
  </p:normalViewPr>
  <p:slideViewPr>
    <p:cSldViewPr snapToGrid="0">
      <p:cViewPr varScale="1">
        <p:scale>
          <a:sx n="85" d="100"/>
          <a:sy n="85" d="100"/>
        </p:scale>
        <p:origin x="1077" y="4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font" Target="fonts/font4.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3.fntdata"/><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6.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8F71B5-97DC-420B-986D-B726B01849D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948BFF8-4935-4FA8-B857-B0CA31772F3A}">
      <dgm:prSet/>
      <dgm:spPr/>
      <dgm:t>
        <a:bodyPr/>
        <a:lstStyle/>
        <a:p>
          <a:r>
            <a:rPr lang="en-IN" dirty="0"/>
            <a:t>Learning by doing, </a:t>
          </a:r>
          <a:endParaRPr lang="en-US" dirty="0"/>
        </a:p>
      </dgm:t>
    </dgm:pt>
    <dgm:pt modelId="{C5F13682-7EEF-4DF1-BE53-0D5E6E12197B}" type="parTrans" cxnId="{4C059B84-BAC6-43B2-8726-AF4A6807F54E}">
      <dgm:prSet/>
      <dgm:spPr/>
      <dgm:t>
        <a:bodyPr/>
        <a:lstStyle/>
        <a:p>
          <a:endParaRPr lang="en-US"/>
        </a:p>
      </dgm:t>
    </dgm:pt>
    <dgm:pt modelId="{C1B3A9A6-5FCC-4C89-9193-BD872FBF08B3}" type="sibTrans" cxnId="{4C059B84-BAC6-43B2-8726-AF4A6807F54E}">
      <dgm:prSet/>
      <dgm:spPr/>
      <dgm:t>
        <a:bodyPr/>
        <a:lstStyle/>
        <a:p>
          <a:endParaRPr lang="en-US"/>
        </a:p>
      </dgm:t>
    </dgm:pt>
    <dgm:pt modelId="{E32C4748-FD7E-4D84-BFE5-4A32C191D1E0}">
      <dgm:prSet/>
      <dgm:spPr/>
      <dgm:t>
        <a:bodyPr/>
        <a:lstStyle/>
        <a:p>
          <a:r>
            <a:rPr lang="en-IN" dirty="0"/>
            <a:t>Application-based concept elaboration, </a:t>
          </a:r>
          <a:endParaRPr lang="en-US" dirty="0"/>
        </a:p>
      </dgm:t>
    </dgm:pt>
    <dgm:pt modelId="{D454F91C-193A-4534-9EFB-3429F559EF7E}" type="parTrans" cxnId="{4E14E803-DD6E-4504-93F9-65036EF06001}">
      <dgm:prSet/>
      <dgm:spPr/>
      <dgm:t>
        <a:bodyPr/>
        <a:lstStyle/>
        <a:p>
          <a:endParaRPr lang="en-US"/>
        </a:p>
      </dgm:t>
    </dgm:pt>
    <dgm:pt modelId="{4D5BC786-280B-4AC2-A4B9-235A59A2323C}" type="sibTrans" cxnId="{4E14E803-DD6E-4504-93F9-65036EF06001}">
      <dgm:prSet/>
      <dgm:spPr/>
      <dgm:t>
        <a:bodyPr/>
        <a:lstStyle/>
        <a:p>
          <a:endParaRPr lang="en-US"/>
        </a:p>
      </dgm:t>
    </dgm:pt>
    <dgm:pt modelId="{93D1140F-75B5-4FBE-A4D9-F675247D4A30}">
      <dgm:prSet/>
      <dgm:spPr/>
      <dgm:t>
        <a:bodyPr/>
        <a:lstStyle/>
        <a:p>
          <a:r>
            <a:rPr lang="en-IN" dirty="0"/>
            <a:t>Learning beyond classrooms, </a:t>
          </a:r>
          <a:endParaRPr lang="en-US" dirty="0"/>
        </a:p>
      </dgm:t>
    </dgm:pt>
    <dgm:pt modelId="{06F24A76-B2BA-4467-BF49-86D77C72E2F4}" type="parTrans" cxnId="{F82145BB-2FD8-41BD-82B5-1CEBA6DCE972}">
      <dgm:prSet/>
      <dgm:spPr/>
      <dgm:t>
        <a:bodyPr/>
        <a:lstStyle/>
        <a:p>
          <a:endParaRPr lang="en-US"/>
        </a:p>
      </dgm:t>
    </dgm:pt>
    <dgm:pt modelId="{634941BD-5591-4865-B2A0-8EB248A2CE63}" type="sibTrans" cxnId="{F82145BB-2FD8-41BD-82B5-1CEBA6DCE972}">
      <dgm:prSet/>
      <dgm:spPr/>
      <dgm:t>
        <a:bodyPr/>
        <a:lstStyle/>
        <a:p>
          <a:endParaRPr lang="en-US"/>
        </a:p>
      </dgm:t>
    </dgm:pt>
    <dgm:pt modelId="{7825FA92-FB37-4D49-959E-1212B693E1C0}">
      <dgm:prSet/>
      <dgm:spPr/>
      <dgm:t>
        <a:bodyPr/>
        <a:lstStyle/>
        <a:p>
          <a:r>
            <a:rPr lang="en-IN" dirty="0"/>
            <a:t>Activity-based assessments and project driven learning</a:t>
          </a:r>
          <a:endParaRPr lang="en-US" dirty="0"/>
        </a:p>
      </dgm:t>
    </dgm:pt>
    <dgm:pt modelId="{854523FF-E26D-4A66-A22D-9795736E13C9}" type="parTrans" cxnId="{07DD7D02-B633-41E4-B1EF-ED2F014ABAD8}">
      <dgm:prSet/>
      <dgm:spPr/>
      <dgm:t>
        <a:bodyPr/>
        <a:lstStyle/>
        <a:p>
          <a:endParaRPr lang="en-US"/>
        </a:p>
      </dgm:t>
    </dgm:pt>
    <dgm:pt modelId="{6BC4BD96-A8E1-4CB8-BB96-BE8E16174456}" type="sibTrans" cxnId="{07DD7D02-B633-41E4-B1EF-ED2F014ABAD8}">
      <dgm:prSet/>
      <dgm:spPr/>
      <dgm:t>
        <a:bodyPr/>
        <a:lstStyle/>
        <a:p>
          <a:endParaRPr lang="en-US"/>
        </a:p>
      </dgm:t>
    </dgm:pt>
    <dgm:pt modelId="{99117A5A-F6B9-4F76-AC67-E07BE6C15C3B}">
      <dgm:prSet/>
      <dgm:spPr/>
      <dgm:t>
        <a:bodyPr/>
        <a:lstStyle/>
        <a:p>
          <a:r>
            <a:rPr lang="en-IN"/>
            <a:t>Less Ppts and more interactive Classroom teaching</a:t>
          </a:r>
          <a:endParaRPr lang="en-US"/>
        </a:p>
      </dgm:t>
    </dgm:pt>
    <dgm:pt modelId="{FFA3F19B-5D35-4F91-931D-78666D812A30}" type="parTrans" cxnId="{D1F37CAC-06D5-4BC3-80A0-5297A63506EF}">
      <dgm:prSet/>
      <dgm:spPr/>
      <dgm:t>
        <a:bodyPr/>
        <a:lstStyle/>
        <a:p>
          <a:endParaRPr lang="en-US"/>
        </a:p>
      </dgm:t>
    </dgm:pt>
    <dgm:pt modelId="{6CD2F8A3-2CCD-4653-8DE3-C4B8191EC09F}" type="sibTrans" cxnId="{D1F37CAC-06D5-4BC3-80A0-5297A63506EF}">
      <dgm:prSet/>
      <dgm:spPr/>
      <dgm:t>
        <a:bodyPr/>
        <a:lstStyle/>
        <a:p>
          <a:endParaRPr lang="en-US"/>
        </a:p>
      </dgm:t>
    </dgm:pt>
    <dgm:pt modelId="{56B9C2E6-EAF0-4A32-9F7F-1DE41A56AF2F}">
      <dgm:prSet/>
      <dgm:spPr/>
      <dgm:t>
        <a:bodyPr/>
        <a:lstStyle/>
        <a:p>
          <a:r>
            <a:rPr lang="en-IN"/>
            <a:t>Experiential learning and Many More Initiatives</a:t>
          </a:r>
          <a:endParaRPr lang="en-US"/>
        </a:p>
      </dgm:t>
    </dgm:pt>
    <dgm:pt modelId="{6E2BE5DA-E5C2-4859-B3B8-A77B8717C9B6}" type="parTrans" cxnId="{6FF19824-2F64-4797-8CE0-21471792C7CC}">
      <dgm:prSet/>
      <dgm:spPr/>
      <dgm:t>
        <a:bodyPr/>
        <a:lstStyle/>
        <a:p>
          <a:endParaRPr lang="en-US"/>
        </a:p>
      </dgm:t>
    </dgm:pt>
    <dgm:pt modelId="{18B18CC0-7ECE-437A-9B5F-64F85053846F}" type="sibTrans" cxnId="{6FF19824-2F64-4797-8CE0-21471792C7CC}">
      <dgm:prSet/>
      <dgm:spPr/>
      <dgm:t>
        <a:bodyPr/>
        <a:lstStyle/>
        <a:p>
          <a:endParaRPr lang="en-US"/>
        </a:p>
      </dgm:t>
    </dgm:pt>
    <dgm:pt modelId="{C22B1A16-9F96-45C4-AE4D-8DF3AD73379D}" type="pres">
      <dgm:prSet presAssocID="{368F71B5-97DC-420B-986D-B726B01849D5}" presName="root" presStyleCnt="0">
        <dgm:presLayoutVars>
          <dgm:dir/>
          <dgm:resizeHandles val="exact"/>
        </dgm:presLayoutVars>
      </dgm:prSet>
      <dgm:spPr/>
    </dgm:pt>
    <dgm:pt modelId="{7EF4D067-5943-4B30-A3FC-3E5BB15C46B5}" type="pres">
      <dgm:prSet presAssocID="{A948BFF8-4935-4FA8-B857-B0CA31772F3A}" presName="compNode" presStyleCnt="0"/>
      <dgm:spPr/>
    </dgm:pt>
    <dgm:pt modelId="{9B15C2EB-B4DA-4972-BF35-237325D38DAE}" type="pres">
      <dgm:prSet presAssocID="{A948BFF8-4935-4FA8-B857-B0CA31772F3A}" presName="bgRect" presStyleLbl="bgShp" presStyleIdx="0" presStyleCnt="6"/>
      <dgm:spPr/>
    </dgm:pt>
    <dgm:pt modelId="{E34122E1-572D-4FF5-A8A3-D21BB7DB93CA}" type="pres">
      <dgm:prSet presAssocID="{A948BFF8-4935-4FA8-B857-B0CA31772F3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6F273C39-678A-418E-A7C4-023C120F8B5E}" type="pres">
      <dgm:prSet presAssocID="{A948BFF8-4935-4FA8-B857-B0CA31772F3A}" presName="spaceRect" presStyleCnt="0"/>
      <dgm:spPr/>
    </dgm:pt>
    <dgm:pt modelId="{26D880D5-0E10-46D5-AF46-84A66347304D}" type="pres">
      <dgm:prSet presAssocID="{A948BFF8-4935-4FA8-B857-B0CA31772F3A}" presName="parTx" presStyleLbl="revTx" presStyleIdx="0" presStyleCnt="6">
        <dgm:presLayoutVars>
          <dgm:chMax val="0"/>
          <dgm:chPref val="0"/>
        </dgm:presLayoutVars>
      </dgm:prSet>
      <dgm:spPr/>
    </dgm:pt>
    <dgm:pt modelId="{01890117-9D56-4F46-BAA3-28C78A0A602B}" type="pres">
      <dgm:prSet presAssocID="{C1B3A9A6-5FCC-4C89-9193-BD872FBF08B3}" presName="sibTrans" presStyleCnt="0"/>
      <dgm:spPr/>
    </dgm:pt>
    <dgm:pt modelId="{C5798F5D-B8C6-454A-B552-1F5935CDB288}" type="pres">
      <dgm:prSet presAssocID="{E32C4748-FD7E-4D84-BFE5-4A32C191D1E0}" presName="compNode" presStyleCnt="0"/>
      <dgm:spPr/>
    </dgm:pt>
    <dgm:pt modelId="{140436F3-8E64-4312-8A56-C7094AC1B220}" type="pres">
      <dgm:prSet presAssocID="{E32C4748-FD7E-4D84-BFE5-4A32C191D1E0}" presName="bgRect" presStyleLbl="bgShp" presStyleIdx="1" presStyleCnt="6"/>
      <dgm:spPr/>
    </dgm:pt>
    <dgm:pt modelId="{0185FC2F-AAB7-4702-AAE9-99426835EEC1}" type="pres">
      <dgm:prSet presAssocID="{E32C4748-FD7E-4D84-BFE5-4A32C191D1E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7CCA869E-6E61-49CD-B241-3A3820919F17}" type="pres">
      <dgm:prSet presAssocID="{E32C4748-FD7E-4D84-BFE5-4A32C191D1E0}" presName="spaceRect" presStyleCnt="0"/>
      <dgm:spPr/>
    </dgm:pt>
    <dgm:pt modelId="{2A655994-8D58-41E6-8FA4-099DE71E8D19}" type="pres">
      <dgm:prSet presAssocID="{E32C4748-FD7E-4D84-BFE5-4A32C191D1E0}" presName="parTx" presStyleLbl="revTx" presStyleIdx="1" presStyleCnt="6">
        <dgm:presLayoutVars>
          <dgm:chMax val="0"/>
          <dgm:chPref val="0"/>
        </dgm:presLayoutVars>
      </dgm:prSet>
      <dgm:spPr/>
    </dgm:pt>
    <dgm:pt modelId="{65DC489F-8232-4726-A64D-CF8B3053666E}" type="pres">
      <dgm:prSet presAssocID="{4D5BC786-280B-4AC2-A4B9-235A59A2323C}" presName="sibTrans" presStyleCnt="0"/>
      <dgm:spPr/>
    </dgm:pt>
    <dgm:pt modelId="{9D548E29-51A1-4444-B813-64B15ECEDEC5}" type="pres">
      <dgm:prSet presAssocID="{93D1140F-75B5-4FBE-A4D9-F675247D4A30}" presName="compNode" presStyleCnt="0"/>
      <dgm:spPr/>
    </dgm:pt>
    <dgm:pt modelId="{328B41C5-7753-445C-AFBC-E21E646DC961}" type="pres">
      <dgm:prSet presAssocID="{93D1140F-75B5-4FBE-A4D9-F675247D4A30}" presName="bgRect" presStyleLbl="bgShp" presStyleIdx="2" presStyleCnt="6"/>
      <dgm:spPr/>
    </dgm:pt>
    <dgm:pt modelId="{3AF9422D-EDE6-4A4A-8204-4FB0FB404D30}" type="pres">
      <dgm:prSet presAssocID="{93D1140F-75B5-4FBE-A4D9-F675247D4A3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72CC828D-ED90-4E78-8477-F0393775B29E}" type="pres">
      <dgm:prSet presAssocID="{93D1140F-75B5-4FBE-A4D9-F675247D4A30}" presName="spaceRect" presStyleCnt="0"/>
      <dgm:spPr/>
    </dgm:pt>
    <dgm:pt modelId="{DC77F95E-9E32-4E21-B279-0CD650814DF6}" type="pres">
      <dgm:prSet presAssocID="{93D1140F-75B5-4FBE-A4D9-F675247D4A30}" presName="parTx" presStyleLbl="revTx" presStyleIdx="2" presStyleCnt="6">
        <dgm:presLayoutVars>
          <dgm:chMax val="0"/>
          <dgm:chPref val="0"/>
        </dgm:presLayoutVars>
      </dgm:prSet>
      <dgm:spPr/>
    </dgm:pt>
    <dgm:pt modelId="{BD173286-C80B-4011-8979-4508F5B11F16}" type="pres">
      <dgm:prSet presAssocID="{634941BD-5591-4865-B2A0-8EB248A2CE63}" presName="sibTrans" presStyleCnt="0"/>
      <dgm:spPr/>
    </dgm:pt>
    <dgm:pt modelId="{E11CF062-027B-4C0E-8C60-D83059348288}" type="pres">
      <dgm:prSet presAssocID="{7825FA92-FB37-4D49-959E-1212B693E1C0}" presName="compNode" presStyleCnt="0"/>
      <dgm:spPr/>
    </dgm:pt>
    <dgm:pt modelId="{2083A08C-9E8C-4420-899B-0FD7762F4AC0}" type="pres">
      <dgm:prSet presAssocID="{7825FA92-FB37-4D49-959E-1212B693E1C0}" presName="bgRect" presStyleLbl="bgShp" presStyleIdx="3" presStyleCnt="6"/>
      <dgm:spPr/>
    </dgm:pt>
    <dgm:pt modelId="{2438ACB6-C481-49C0-BF7A-61F749D70B20}" type="pres">
      <dgm:prSet presAssocID="{7825FA92-FB37-4D49-959E-1212B693E1C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2DE913EF-6181-48C3-8D35-E004CCBC18AB}" type="pres">
      <dgm:prSet presAssocID="{7825FA92-FB37-4D49-959E-1212B693E1C0}" presName="spaceRect" presStyleCnt="0"/>
      <dgm:spPr/>
    </dgm:pt>
    <dgm:pt modelId="{3FC5D117-1BDD-4B5C-8079-A76DB1CD92CF}" type="pres">
      <dgm:prSet presAssocID="{7825FA92-FB37-4D49-959E-1212B693E1C0}" presName="parTx" presStyleLbl="revTx" presStyleIdx="3" presStyleCnt="6">
        <dgm:presLayoutVars>
          <dgm:chMax val="0"/>
          <dgm:chPref val="0"/>
        </dgm:presLayoutVars>
      </dgm:prSet>
      <dgm:spPr/>
    </dgm:pt>
    <dgm:pt modelId="{76A28F0D-63E2-42F1-8DDF-04A38A6687A4}" type="pres">
      <dgm:prSet presAssocID="{6BC4BD96-A8E1-4CB8-BB96-BE8E16174456}" presName="sibTrans" presStyleCnt="0"/>
      <dgm:spPr/>
    </dgm:pt>
    <dgm:pt modelId="{11B18146-0382-41FF-84F4-0ED14A2C6899}" type="pres">
      <dgm:prSet presAssocID="{99117A5A-F6B9-4F76-AC67-E07BE6C15C3B}" presName="compNode" presStyleCnt="0"/>
      <dgm:spPr/>
    </dgm:pt>
    <dgm:pt modelId="{A27C687C-652E-41E2-B1DD-8EBCF909F86B}" type="pres">
      <dgm:prSet presAssocID="{99117A5A-F6B9-4F76-AC67-E07BE6C15C3B}" presName="bgRect" presStyleLbl="bgShp" presStyleIdx="4" presStyleCnt="6"/>
      <dgm:spPr/>
    </dgm:pt>
    <dgm:pt modelId="{D9368F99-5C7B-4772-8A81-1A034BA3CB68}" type="pres">
      <dgm:prSet presAssocID="{99117A5A-F6B9-4F76-AC67-E07BE6C15C3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acher"/>
        </a:ext>
      </dgm:extLst>
    </dgm:pt>
    <dgm:pt modelId="{8F86CB5E-ED01-4D25-A8FF-954227673CD0}" type="pres">
      <dgm:prSet presAssocID="{99117A5A-F6B9-4F76-AC67-E07BE6C15C3B}" presName="spaceRect" presStyleCnt="0"/>
      <dgm:spPr/>
    </dgm:pt>
    <dgm:pt modelId="{AC2FFC2E-06AE-4508-9BD3-350237B1F560}" type="pres">
      <dgm:prSet presAssocID="{99117A5A-F6B9-4F76-AC67-E07BE6C15C3B}" presName="parTx" presStyleLbl="revTx" presStyleIdx="4" presStyleCnt="6">
        <dgm:presLayoutVars>
          <dgm:chMax val="0"/>
          <dgm:chPref val="0"/>
        </dgm:presLayoutVars>
      </dgm:prSet>
      <dgm:spPr/>
    </dgm:pt>
    <dgm:pt modelId="{12C06922-646C-4FD9-B218-EAA69309CE72}" type="pres">
      <dgm:prSet presAssocID="{6CD2F8A3-2CCD-4653-8DE3-C4B8191EC09F}" presName="sibTrans" presStyleCnt="0"/>
      <dgm:spPr/>
    </dgm:pt>
    <dgm:pt modelId="{91EF8921-658A-4185-B1E2-D7D8CC705404}" type="pres">
      <dgm:prSet presAssocID="{56B9C2E6-EAF0-4A32-9F7F-1DE41A56AF2F}" presName="compNode" presStyleCnt="0"/>
      <dgm:spPr/>
    </dgm:pt>
    <dgm:pt modelId="{C87A0861-635A-4812-9573-E79341186156}" type="pres">
      <dgm:prSet presAssocID="{56B9C2E6-EAF0-4A32-9F7F-1DE41A56AF2F}" presName="bgRect" presStyleLbl="bgShp" presStyleIdx="5" presStyleCnt="6"/>
      <dgm:spPr/>
    </dgm:pt>
    <dgm:pt modelId="{7C1F3F9F-6C66-4706-864B-A02A7BE71A23}" type="pres">
      <dgm:prSet presAssocID="{56B9C2E6-EAF0-4A32-9F7F-1DE41A56AF2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AE7E486F-422A-4D4C-9417-DD394607FCC0}" type="pres">
      <dgm:prSet presAssocID="{56B9C2E6-EAF0-4A32-9F7F-1DE41A56AF2F}" presName="spaceRect" presStyleCnt="0"/>
      <dgm:spPr/>
    </dgm:pt>
    <dgm:pt modelId="{D58A1907-4DE9-4B76-AC50-30EF43FEB2F1}" type="pres">
      <dgm:prSet presAssocID="{56B9C2E6-EAF0-4A32-9F7F-1DE41A56AF2F}" presName="parTx" presStyleLbl="revTx" presStyleIdx="5" presStyleCnt="6">
        <dgm:presLayoutVars>
          <dgm:chMax val="0"/>
          <dgm:chPref val="0"/>
        </dgm:presLayoutVars>
      </dgm:prSet>
      <dgm:spPr/>
    </dgm:pt>
  </dgm:ptLst>
  <dgm:cxnLst>
    <dgm:cxn modelId="{07DD7D02-B633-41E4-B1EF-ED2F014ABAD8}" srcId="{368F71B5-97DC-420B-986D-B726B01849D5}" destId="{7825FA92-FB37-4D49-959E-1212B693E1C0}" srcOrd="3" destOrd="0" parTransId="{854523FF-E26D-4A66-A22D-9795736E13C9}" sibTransId="{6BC4BD96-A8E1-4CB8-BB96-BE8E16174456}"/>
    <dgm:cxn modelId="{4E14E803-DD6E-4504-93F9-65036EF06001}" srcId="{368F71B5-97DC-420B-986D-B726B01849D5}" destId="{E32C4748-FD7E-4D84-BFE5-4A32C191D1E0}" srcOrd="1" destOrd="0" parTransId="{D454F91C-193A-4534-9EFB-3429F559EF7E}" sibTransId="{4D5BC786-280B-4AC2-A4B9-235A59A2323C}"/>
    <dgm:cxn modelId="{23192006-2791-4530-BDAF-818DE06F7224}" type="presOf" srcId="{A948BFF8-4935-4FA8-B857-B0CA31772F3A}" destId="{26D880D5-0E10-46D5-AF46-84A66347304D}" srcOrd="0" destOrd="0" presId="urn:microsoft.com/office/officeart/2018/2/layout/IconVerticalSolidList"/>
    <dgm:cxn modelId="{6FF19824-2F64-4797-8CE0-21471792C7CC}" srcId="{368F71B5-97DC-420B-986D-B726B01849D5}" destId="{56B9C2E6-EAF0-4A32-9F7F-1DE41A56AF2F}" srcOrd="5" destOrd="0" parTransId="{6E2BE5DA-E5C2-4859-B3B8-A77B8717C9B6}" sibTransId="{18B18CC0-7ECE-437A-9B5F-64F85053846F}"/>
    <dgm:cxn modelId="{75BE0C2B-A910-48FF-B640-E64640054E21}" type="presOf" srcId="{368F71B5-97DC-420B-986D-B726B01849D5}" destId="{C22B1A16-9F96-45C4-AE4D-8DF3AD73379D}" srcOrd="0" destOrd="0" presId="urn:microsoft.com/office/officeart/2018/2/layout/IconVerticalSolidList"/>
    <dgm:cxn modelId="{AF9AFA2D-C4C9-4985-9EDB-03F71091E20A}" type="presOf" srcId="{99117A5A-F6B9-4F76-AC67-E07BE6C15C3B}" destId="{AC2FFC2E-06AE-4508-9BD3-350237B1F560}" srcOrd="0" destOrd="0" presId="urn:microsoft.com/office/officeart/2018/2/layout/IconVerticalSolidList"/>
    <dgm:cxn modelId="{B5127B3D-4A06-4430-8E1A-9989A718EE53}" type="presOf" srcId="{7825FA92-FB37-4D49-959E-1212B693E1C0}" destId="{3FC5D117-1BDD-4B5C-8079-A76DB1CD92CF}" srcOrd="0" destOrd="0" presId="urn:microsoft.com/office/officeart/2018/2/layout/IconVerticalSolidList"/>
    <dgm:cxn modelId="{B63AC543-D06A-4FBF-87D7-617AEAA609A7}" type="presOf" srcId="{56B9C2E6-EAF0-4A32-9F7F-1DE41A56AF2F}" destId="{D58A1907-4DE9-4B76-AC50-30EF43FEB2F1}" srcOrd="0" destOrd="0" presId="urn:microsoft.com/office/officeart/2018/2/layout/IconVerticalSolidList"/>
    <dgm:cxn modelId="{4C059B84-BAC6-43B2-8726-AF4A6807F54E}" srcId="{368F71B5-97DC-420B-986D-B726B01849D5}" destId="{A948BFF8-4935-4FA8-B857-B0CA31772F3A}" srcOrd="0" destOrd="0" parTransId="{C5F13682-7EEF-4DF1-BE53-0D5E6E12197B}" sibTransId="{C1B3A9A6-5FCC-4C89-9193-BD872FBF08B3}"/>
    <dgm:cxn modelId="{CC8F859C-82E8-4BED-8BA4-3C2AC798FDB6}" type="presOf" srcId="{E32C4748-FD7E-4D84-BFE5-4A32C191D1E0}" destId="{2A655994-8D58-41E6-8FA4-099DE71E8D19}" srcOrd="0" destOrd="0" presId="urn:microsoft.com/office/officeart/2018/2/layout/IconVerticalSolidList"/>
    <dgm:cxn modelId="{D1F37CAC-06D5-4BC3-80A0-5297A63506EF}" srcId="{368F71B5-97DC-420B-986D-B726B01849D5}" destId="{99117A5A-F6B9-4F76-AC67-E07BE6C15C3B}" srcOrd="4" destOrd="0" parTransId="{FFA3F19B-5D35-4F91-931D-78666D812A30}" sibTransId="{6CD2F8A3-2CCD-4653-8DE3-C4B8191EC09F}"/>
    <dgm:cxn modelId="{77427BAF-2B5F-4AC1-9FE2-1B89A8831F79}" type="presOf" srcId="{93D1140F-75B5-4FBE-A4D9-F675247D4A30}" destId="{DC77F95E-9E32-4E21-B279-0CD650814DF6}" srcOrd="0" destOrd="0" presId="urn:microsoft.com/office/officeart/2018/2/layout/IconVerticalSolidList"/>
    <dgm:cxn modelId="{F82145BB-2FD8-41BD-82B5-1CEBA6DCE972}" srcId="{368F71B5-97DC-420B-986D-B726B01849D5}" destId="{93D1140F-75B5-4FBE-A4D9-F675247D4A30}" srcOrd="2" destOrd="0" parTransId="{06F24A76-B2BA-4467-BF49-86D77C72E2F4}" sibTransId="{634941BD-5591-4865-B2A0-8EB248A2CE63}"/>
    <dgm:cxn modelId="{FEABDEB7-410B-478C-A04D-DFB42A13D6D5}" type="presParOf" srcId="{C22B1A16-9F96-45C4-AE4D-8DF3AD73379D}" destId="{7EF4D067-5943-4B30-A3FC-3E5BB15C46B5}" srcOrd="0" destOrd="0" presId="urn:microsoft.com/office/officeart/2018/2/layout/IconVerticalSolidList"/>
    <dgm:cxn modelId="{68C9DCED-9865-4E5E-AA3F-6C8E11866A48}" type="presParOf" srcId="{7EF4D067-5943-4B30-A3FC-3E5BB15C46B5}" destId="{9B15C2EB-B4DA-4972-BF35-237325D38DAE}" srcOrd="0" destOrd="0" presId="urn:microsoft.com/office/officeart/2018/2/layout/IconVerticalSolidList"/>
    <dgm:cxn modelId="{1D857E2A-DE7F-4F87-8085-3DA8B2180234}" type="presParOf" srcId="{7EF4D067-5943-4B30-A3FC-3E5BB15C46B5}" destId="{E34122E1-572D-4FF5-A8A3-D21BB7DB93CA}" srcOrd="1" destOrd="0" presId="urn:microsoft.com/office/officeart/2018/2/layout/IconVerticalSolidList"/>
    <dgm:cxn modelId="{012CB039-5CCC-4699-A44F-F928582EB255}" type="presParOf" srcId="{7EF4D067-5943-4B30-A3FC-3E5BB15C46B5}" destId="{6F273C39-678A-418E-A7C4-023C120F8B5E}" srcOrd="2" destOrd="0" presId="urn:microsoft.com/office/officeart/2018/2/layout/IconVerticalSolidList"/>
    <dgm:cxn modelId="{EC76BDB3-623B-42B9-8C20-15EB403A6D5A}" type="presParOf" srcId="{7EF4D067-5943-4B30-A3FC-3E5BB15C46B5}" destId="{26D880D5-0E10-46D5-AF46-84A66347304D}" srcOrd="3" destOrd="0" presId="urn:microsoft.com/office/officeart/2018/2/layout/IconVerticalSolidList"/>
    <dgm:cxn modelId="{3D94E2D0-D750-414F-9D3B-41D2E2F49693}" type="presParOf" srcId="{C22B1A16-9F96-45C4-AE4D-8DF3AD73379D}" destId="{01890117-9D56-4F46-BAA3-28C78A0A602B}" srcOrd="1" destOrd="0" presId="urn:microsoft.com/office/officeart/2018/2/layout/IconVerticalSolidList"/>
    <dgm:cxn modelId="{CA130F56-2EC2-4501-868E-DAA17DF0D25E}" type="presParOf" srcId="{C22B1A16-9F96-45C4-AE4D-8DF3AD73379D}" destId="{C5798F5D-B8C6-454A-B552-1F5935CDB288}" srcOrd="2" destOrd="0" presId="urn:microsoft.com/office/officeart/2018/2/layout/IconVerticalSolidList"/>
    <dgm:cxn modelId="{CB4CD22E-3116-4E1F-9DE4-1955CFBCC45C}" type="presParOf" srcId="{C5798F5D-B8C6-454A-B552-1F5935CDB288}" destId="{140436F3-8E64-4312-8A56-C7094AC1B220}" srcOrd="0" destOrd="0" presId="urn:microsoft.com/office/officeart/2018/2/layout/IconVerticalSolidList"/>
    <dgm:cxn modelId="{1B53ECD2-331B-4329-95DF-BF4C8B8F9AD0}" type="presParOf" srcId="{C5798F5D-B8C6-454A-B552-1F5935CDB288}" destId="{0185FC2F-AAB7-4702-AAE9-99426835EEC1}" srcOrd="1" destOrd="0" presId="urn:microsoft.com/office/officeart/2018/2/layout/IconVerticalSolidList"/>
    <dgm:cxn modelId="{0ED9831A-0150-4075-B19D-B9BE6D891FCC}" type="presParOf" srcId="{C5798F5D-B8C6-454A-B552-1F5935CDB288}" destId="{7CCA869E-6E61-49CD-B241-3A3820919F17}" srcOrd="2" destOrd="0" presId="urn:microsoft.com/office/officeart/2018/2/layout/IconVerticalSolidList"/>
    <dgm:cxn modelId="{39FA0603-EBC7-4B5C-8BF3-F2014D6DA615}" type="presParOf" srcId="{C5798F5D-B8C6-454A-B552-1F5935CDB288}" destId="{2A655994-8D58-41E6-8FA4-099DE71E8D19}" srcOrd="3" destOrd="0" presId="urn:microsoft.com/office/officeart/2018/2/layout/IconVerticalSolidList"/>
    <dgm:cxn modelId="{6BFA7AC8-4C33-489C-9927-38BE862F41FB}" type="presParOf" srcId="{C22B1A16-9F96-45C4-AE4D-8DF3AD73379D}" destId="{65DC489F-8232-4726-A64D-CF8B3053666E}" srcOrd="3" destOrd="0" presId="urn:microsoft.com/office/officeart/2018/2/layout/IconVerticalSolidList"/>
    <dgm:cxn modelId="{9D3CEE65-CB11-41D1-9C6F-9DA475081319}" type="presParOf" srcId="{C22B1A16-9F96-45C4-AE4D-8DF3AD73379D}" destId="{9D548E29-51A1-4444-B813-64B15ECEDEC5}" srcOrd="4" destOrd="0" presId="urn:microsoft.com/office/officeart/2018/2/layout/IconVerticalSolidList"/>
    <dgm:cxn modelId="{78EA7337-5030-46AD-A6C4-3241D3A33ED3}" type="presParOf" srcId="{9D548E29-51A1-4444-B813-64B15ECEDEC5}" destId="{328B41C5-7753-445C-AFBC-E21E646DC961}" srcOrd="0" destOrd="0" presId="urn:microsoft.com/office/officeart/2018/2/layout/IconVerticalSolidList"/>
    <dgm:cxn modelId="{94E05B45-4A23-47CF-BF17-5F604553473A}" type="presParOf" srcId="{9D548E29-51A1-4444-B813-64B15ECEDEC5}" destId="{3AF9422D-EDE6-4A4A-8204-4FB0FB404D30}" srcOrd="1" destOrd="0" presId="urn:microsoft.com/office/officeart/2018/2/layout/IconVerticalSolidList"/>
    <dgm:cxn modelId="{92CAFEE1-F393-4ADC-90D8-ADBA6DF90322}" type="presParOf" srcId="{9D548E29-51A1-4444-B813-64B15ECEDEC5}" destId="{72CC828D-ED90-4E78-8477-F0393775B29E}" srcOrd="2" destOrd="0" presId="urn:microsoft.com/office/officeart/2018/2/layout/IconVerticalSolidList"/>
    <dgm:cxn modelId="{78B40C09-94AC-45D6-8399-AC165EF2D386}" type="presParOf" srcId="{9D548E29-51A1-4444-B813-64B15ECEDEC5}" destId="{DC77F95E-9E32-4E21-B279-0CD650814DF6}" srcOrd="3" destOrd="0" presId="urn:microsoft.com/office/officeart/2018/2/layout/IconVerticalSolidList"/>
    <dgm:cxn modelId="{1B40B0F1-D68F-4DE6-881F-FADAE25DF15A}" type="presParOf" srcId="{C22B1A16-9F96-45C4-AE4D-8DF3AD73379D}" destId="{BD173286-C80B-4011-8979-4508F5B11F16}" srcOrd="5" destOrd="0" presId="urn:microsoft.com/office/officeart/2018/2/layout/IconVerticalSolidList"/>
    <dgm:cxn modelId="{DAA6CAC9-74A7-479D-A1BC-6343BF99CA14}" type="presParOf" srcId="{C22B1A16-9F96-45C4-AE4D-8DF3AD73379D}" destId="{E11CF062-027B-4C0E-8C60-D83059348288}" srcOrd="6" destOrd="0" presId="urn:microsoft.com/office/officeart/2018/2/layout/IconVerticalSolidList"/>
    <dgm:cxn modelId="{D7D89009-F959-482D-8B73-8703BED2E1A4}" type="presParOf" srcId="{E11CF062-027B-4C0E-8C60-D83059348288}" destId="{2083A08C-9E8C-4420-899B-0FD7762F4AC0}" srcOrd="0" destOrd="0" presId="urn:microsoft.com/office/officeart/2018/2/layout/IconVerticalSolidList"/>
    <dgm:cxn modelId="{5E38B6A3-9E95-429E-ABBE-FBFD0125E281}" type="presParOf" srcId="{E11CF062-027B-4C0E-8C60-D83059348288}" destId="{2438ACB6-C481-49C0-BF7A-61F749D70B20}" srcOrd="1" destOrd="0" presId="urn:microsoft.com/office/officeart/2018/2/layout/IconVerticalSolidList"/>
    <dgm:cxn modelId="{69601E80-E0E2-4BBA-A51A-179A19B552BA}" type="presParOf" srcId="{E11CF062-027B-4C0E-8C60-D83059348288}" destId="{2DE913EF-6181-48C3-8D35-E004CCBC18AB}" srcOrd="2" destOrd="0" presId="urn:microsoft.com/office/officeart/2018/2/layout/IconVerticalSolidList"/>
    <dgm:cxn modelId="{06DE0652-0BF7-4D57-A0F7-C8BC20C5D8AA}" type="presParOf" srcId="{E11CF062-027B-4C0E-8C60-D83059348288}" destId="{3FC5D117-1BDD-4B5C-8079-A76DB1CD92CF}" srcOrd="3" destOrd="0" presId="urn:microsoft.com/office/officeart/2018/2/layout/IconVerticalSolidList"/>
    <dgm:cxn modelId="{4B6DAA5B-0F9A-4A20-84DE-1EFAAB0D60DD}" type="presParOf" srcId="{C22B1A16-9F96-45C4-AE4D-8DF3AD73379D}" destId="{76A28F0D-63E2-42F1-8DDF-04A38A6687A4}" srcOrd="7" destOrd="0" presId="urn:microsoft.com/office/officeart/2018/2/layout/IconVerticalSolidList"/>
    <dgm:cxn modelId="{E832C929-23F8-41A8-BFF0-26B1D6588FE4}" type="presParOf" srcId="{C22B1A16-9F96-45C4-AE4D-8DF3AD73379D}" destId="{11B18146-0382-41FF-84F4-0ED14A2C6899}" srcOrd="8" destOrd="0" presId="urn:microsoft.com/office/officeart/2018/2/layout/IconVerticalSolidList"/>
    <dgm:cxn modelId="{DB72A3DC-D23F-413A-BEB6-2CC59C2FDEDB}" type="presParOf" srcId="{11B18146-0382-41FF-84F4-0ED14A2C6899}" destId="{A27C687C-652E-41E2-B1DD-8EBCF909F86B}" srcOrd="0" destOrd="0" presId="urn:microsoft.com/office/officeart/2018/2/layout/IconVerticalSolidList"/>
    <dgm:cxn modelId="{C1FEF5D9-E260-41CD-ACFD-77C60C98803D}" type="presParOf" srcId="{11B18146-0382-41FF-84F4-0ED14A2C6899}" destId="{D9368F99-5C7B-4772-8A81-1A034BA3CB68}" srcOrd="1" destOrd="0" presId="urn:microsoft.com/office/officeart/2018/2/layout/IconVerticalSolidList"/>
    <dgm:cxn modelId="{AB61249A-738E-4638-8327-387F46803303}" type="presParOf" srcId="{11B18146-0382-41FF-84F4-0ED14A2C6899}" destId="{8F86CB5E-ED01-4D25-A8FF-954227673CD0}" srcOrd="2" destOrd="0" presId="urn:microsoft.com/office/officeart/2018/2/layout/IconVerticalSolidList"/>
    <dgm:cxn modelId="{A99AF929-1994-4597-8A21-EFDF5A611FC8}" type="presParOf" srcId="{11B18146-0382-41FF-84F4-0ED14A2C6899}" destId="{AC2FFC2E-06AE-4508-9BD3-350237B1F560}" srcOrd="3" destOrd="0" presId="urn:microsoft.com/office/officeart/2018/2/layout/IconVerticalSolidList"/>
    <dgm:cxn modelId="{A1ED006A-9665-4395-9278-9FF650F4DB3B}" type="presParOf" srcId="{C22B1A16-9F96-45C4-AE4D-8DF3AD73379D}" destId="{12C06922-646C-4FD9-B218-EAA69309CE72}" srcOrd="9" destOrd="0" presId="urn:microsoft.com/office/officeart/2018/2/layout/IconVerticalSolidList"/>
    <dgm:cxn modelId="{701A2C38-9595-4A9F-A296-87BBF25E6737}" type="presParOf" srcId="{C22B1A16-9F96-45C4-AE4D-8DF3AD73379D}" destId="{91EF8921-658A-4185-B1E2-D7D8CC705404}" srcOrd="10" destOrd="0" presId="urn:microsoft.com/office/officeart/2018/2/layout/IconVerticalSolidList"/>
    <dgm:cxn modelId="{693B4CFE-FDD6-46AA-9C60-611E655939AB}" type="presParOf" srcId="{91EF8921-658A-4185-B1E2-D7D8CC705404}" destId="{C87A0861-635A-4812-9573-E79341186156}" srcOrd="0" destOrd="0" presId="urn:microsoft.com/office/officeart/2018/2/layout/IconVerticalSolidList"/>
    <dgm:cxn modelId="{98E2C98B-B6EF-4B08-9B68-39F8035D1369}" type="presParOf" srcId="{91EF8921-658A-4185-B1E2-D7D8CC705404}" destId="{7C1F3F9F-6C66-4706-864B-A02A7BE71A23}" srcOrd="1" destOrd="0" presId="urn:microsoft.com/office/officeart/2018/2/layout/IconVerticalSolidList"/>
    <dgm:cxn modelId="{31703C3C-16A3-4CC0-894E-5013CD9D3DD9}" type="presParOf" srcId="{91EF8921-658A-4185-B1E2-D7D8CC705404}" destId="{AE7E486F-422A-4D4C-9417-DD394607FCC0}" srcOrd="2" destOrd="0" presId="urn:microsoft.com/office/officeart/2018/2/layout/IconVerticalSolidList"/>
    <dgm:cxn modelId="{F1E937D9-169D-400E-9269-D5AE44675C57}" type="presParOf" srcId="{91EF8921-658A-4185-B1E2-D7D8CC705404}" destId="{D58A1907-4DE9-4B76-AC50-30EF43FEB2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BEB849-83DB-41DB-AA1C-A814336773E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1FB7D0-30E2-415F-A627-0E89664251B1}">
      <dgm:prSet/>
      <dgm:spPr/>
      <dgm:t>
        <a:bodyPr/>
        <a:lstStyle/>
        <a:p>
          <a:pPr>
            <a:lnSpc>
              <a:spcPct val="100000"/>
            </a:lnSpc>
            <a:defRPr cap="all"/>
          </a:pPr>
          <a:r>
            <a:rPr lang="en-IN"/>
            <a:t>Simulation Based Lectures</a:t>
          </a:r>
          <a:endParaRPr lang="en-US"/>
        </a:p>
      </dgm:t>
    </dgm:pt>
    <dgm:pt modelId="{8FCA0D4F-F023-4E99-9770-8DAC515FD536}" type="parTrans" cxnId="{2A3EE81D-E8E9-4B13-AE23-CEA0040451FF}">
      <dgm:prSet/>
      <dgm:spPr/>
      <dgm:t>
        <a:bodyPr/>
        <a:lstStyle/>
        <a:p>
          <a:endParaRPr lang="en-US"/>
        </a:p>
      </dgm:t>
    </dgm:pt>
    <dgm:pt modelId="{7B574B5B-C9C8-45F5-BB43-3301D471DD80}" type="sibTrans" cxnId="{2A3EE81D-E8E9-4B13-AE23-CEA0040451FF}">
      <dgm:prSet/>
      <dgm:spPr/>
      <dgm:t>
        <a:bodyPr/>
        <a:lstStyle/>
        <a:p>
          <a:endParaRPr lang="en-US"/>
        </a:p>
      </dgm:t>
    </dgm:pt>
    <dgm:pt modelId="{E9F7782D-347D-4560-9C28-F36318840D21}">
      <dgm:prSet/>
      <dgm:spPr/>
      <dgm:t>
        <a:bodyPr/>
        <a:lstStyle/>
        <a:p>
          <a:pPr>
            <a:lnSpc>
              <a:spcPct val="100000"/>
            </a:lnSpc>
            <a:defRPr cap="all"/>
          </a:pPr>
          <a:r>
            <a:rPr lang="en-IN"/>
            <a:t>Speaking Assessments</a:t>
          </a:r>
          <a:endParaRPr lang="en-US"/>
        </a:p>
      </dgm:t>
    </dgm:pt>
    <dgm:pt modelId="{99C32EE9-1D80-4ED7-B1CB-6AB53CDD215E}" type="parTrans" cxnId="{2A022D7F-2677-4849-A93E-B98C2AB65747}">
      <dgm:prSet/>
      <dgm:spPr/>
      <dgm:t>
        <a:bodyPr/>
        <a:lstStyle/>
        <a:p>
          <a:endParaRPr lang="en-US"/>
        </a:p>
      </dgm:t>
    </dgm:pt>
    <dgm:pt modelId="{208E8A04-392C-4556-868E-623C2B4B82D7}" type="sibTrans" cxnId="{2A022D7F-2677-4849-A93E-B98C2AB65747}">
      <dgm:prSet/>
      <dgm:spPr/>
      <dgm:t>
        <a:bodyPr/>
        <a:lstStyle/>
        <a:p>
          <a:endParaRPr lang="en-US"/>
        </a:p>
      </dgm:t>
    </dgm:pt>
    <dgm:pt modelId="{B7B553DC-D3D4-4C44-9457-AA8A7A7BC89D}">
      <dgm:prSet/>
      <dgm:spPr/>
      <dgm:t>
        <a:bodyPr/>
        <a:lstStyle/>
        <a:p>
          <a:pPr>
            <a:lnSpc>
              <a:spcPct val="100000"/>
            </a:lnSpc>
            <a:defRPr cap="all"/>
          </a:pPr>
          <a:r>
            <a:rPr lang="en-IN"/>
            <a:t>Case study-based Assignments</a:t>
          </a:r>
          <a:endParaRPr lang="en-US"/>
        </a:p>
      </dgm:t>
    </dgm:pt>
    <dgm:pt modelId="{D18FD6E2-70FB-43A1-8BAF-20FE23314F3D}" type="parTrans" cxnId="{BF01878B-8ED8-4757-B5E7-7025ACF194F3}">
      <dgm:prSet/>
      <dgm:spPr/>
      <dgm:t>
        <a:bodyPr/>
        <a:lstStyle/>
        <a:p>
          <a:endParaRPr lang="en-US"/>
        </a:p>
      </dgm:t>
    </dgm:pt>
    <dgm:pt modelId="{0E5ACF25-2213-4062-BF55-2EF13D71A710}" type="sibTrans" cxnId="{BF01878B-8ED8-4757-B5E7-7025ACF194F3}">
      <dgm:prSet/>
      <dgm:spPr/>
      <dgm:t>
        <a:bodyPr/>
        <a:lstStyle/>
        <a:p>
          <a:endParaRPr lang="en-US"/>
        </a:p>
      </dgm:t>
    </dgm:pt>
    <dgm:pt modelId="{34EDFF82-0D70-435B-872E-6BCBBB9E0F7E}">
      <dgm:prSet/>
      <dgm:spPr/>
      <dgm:t>
        <a:bodyPr/>
        <a:lstStyle/>
        <a:p>
          <a:pPr>
            <a:lnSpc>
              <a:spcPct val="100000"/>
            </a:lnSpc>
            <a:defRPr cap="all"/>
          </a:pPr>
          <a:r>
            <a:rPr lang="en-IN"/>
            <a:t>Less Ppts and more interactive Classroom teaching</a:t>
          </a:r>
          <a:endParaRPr lang="en-US"/>
        </a:p>
      </dgm:t>
    </dgm:pt>
    <dgm:pt modelId="{86CE766B-443F-429D-8674-B014CE8A4ED0}" type="parTrans" cxnId="{82E1B90C-7524-41FA-8F8F-AED0899DADBF}">
      <dgm:prSet/>
      <dgm:spPr/>
      <dgm:t>
        <a:bodyPr/>
        <a:lstStyle/>
        <a:p>
          <a:endParaRPr lang="en-US"/>
        </a:p>
      </dgm:t>
    </dgm:pt>
    <dgm:pt modelId="{211BCB65-175D-4137-A9E2-FEA7FC2396EF}" type="sibTrans" cxnId="{82E1B90C-7524-41FA-8F8F-AED0899DADBF}">
      <dgm:prSet/>
      <dgm:spPr/>
      <dgm:t>
        <a:bodyPr/>
        <a:lstStyle/>
        <a:p>
          <a:endParaRPr lang="en-US"/>
        </a:p>
      </dgm:t>
    </dgm:pt>
    <dgm:pt modelId="{55D64891-47F4-43D7-95B4-6470A6C9B4AF}">
      <dgm:prSet/>
      <dgm:spPr/>
      <dgm:t>
        <a:bodyPr/>
        <a:lstStyle/>
        <a:p>
          <a:pPr>
            <a:lnSpc>
              <a:spcPct val="100000"/>
            </a:lnSpc>
            <a:defRPr cap="all"/>
          </a:pPr>
          <a:r>
            <a:rPr lang="en-IN"/>
            <a:t>Segmented Labs</a:t>
          </a:r>
          <a:endParaRPr lang="en-US"/>
        </a:p>
      </dgm:t>
    </dgm:pt>
    <dgm:pt modelId="{89BA898C-25C2-4BFC-B2E7-9EF22546D945}" type="parTrans" cxnId="{B6AB4235-D36B-4B14-A4B8-F68594A7D206}">
      <dgm:prSet/>
      <dgm:spPr/>
      <dgm:t>
        <a:bodyPr/>
        <a:lstStyle/>
        <a:p>
          <a:endParaRPr lang="en-US"/>
        </a:p>
      </dgm:t>
    </dgm:pt>
    <dgm:pt modelId="{DB1FA206-BEBD-4EC7-91E6-9CF15C6928FF}" type="sibTrans" cxnId="{B6AB4235-D36B-4B14-A4B8-F68594A7D206}">
      <dgm:prSet/>
      <dgm:spPr/>
      <dgm:t>
        <a:bodyPr/>
        <a:lstStyle/>
        <a:p>
          <a:endParaRPr lang="en-US"/>
        </a:p>
      </dgm:t>
    </dgm:pt>
    <dgm:pt modelId="{A537F83E-427E-4BDE-A557-3179104DFD0A}">
      <dgm:prSet/>
      <dgm:spPr/>
      <dgm:t>
        <a:bodyPr/>
        <a:lstStyle/>
        <a:p>
          <a:pPr>
            <a:lnSpc>
              <a:spcPct val="100000"/>
            </a:lnSpc>
            <a:defRPr cap="all"/>
          </a:pPr>
          <a:r>
            <a:rPr lang="en-IN"/>
            <a:t>Experiential learning and Many More Initiatives</a:t>
          </a:r>
          <a:endParaRPr lang="en-US"/>
        </a:p>
      </dgm:t>
    </dgm:pt>
    <dgm:pt modelId="{3436E2AF-B3BD-4E15-8CD1-BCD9F29C10FD}" type="parTrans" cxnId="{62053BF6-F3B1-4B05-9643-F428C252DA49}">
      <dgm:prSet/>
      <dgm:spPr/>
      <dgm:t>
        <a:bodyPr/>
        <a:lstStyle/>
        <a:p>
          <a:endParaRPr lang="en-US"/>
        </a:p>
      </dgm:t>
    </dgm:pt>
    <dgm:pt modelId="{6CB10C7D-CB71-415B-B370-E9E8B1CB4F6A}" type="sibTrans" cxnId="{62053BF6-F3B1-4B05-9643-F428C252DA49}">
      <dgm:prSet/>
      <dgm:spPr/>
      <dgm:t>
        <a:bodyPr/>
        <a:lstStyle/>
        <a:p>
          <a:endParaRPr lang="en-US"/>
        </a:p>
      </dgm:t>
    </dgm:pt>
    <dgm:pt modelId="{6C5583B1-0C63-40C6-92A4-A143F53031A1}" type="pres">
      <dgm:prSet presAssocID="{BCBEB849-83DB-41DB-AA1C-A814336773E6}" presName="root" presStyleCnt="0">
        <dgm:presLayoutVars>
          <dgm:dir/>
          <dgm:resizeHandles val="exact"/>
        </dgm:presLayoutVars>
      </dgm:prSet>
      <dgm:spPr/>
    </dgm:pt>
    <dgm:pt modelId="{0216BDB8-90F4-43DB-B58A-E09D20EA7B8D}" type="pres">
      <dgm:prSet presAssocID="{1C1FB7D0-30E2-415F-A627-0E89664251B1}" presName="compNode" presStyleCnt="0"/>
      <dgm:spPr/>
    </dgm:pt>
    <dgm:pt modelId="{09C68366-9F22-4884-A8ED-D87328203D9E}" type="pres">
      <dgm:prSet presAssocID="{1C1FB7D0-30E2-415F-A627-0E89664251B1}" presName="iconBgRect" presStyleLbl="bgShp" presStyleIdx="0" presStyleCnt="6"/>
      <dgm:spPr>
        <a:prstGeom prst="round2DiagRect">
          <a:avLst>
            <a:gd name="adj1" fmla="val 29727"/>
            <a:gd name="adj2" fmla="val 0"/>
          </a:avLst>
        </a:prstGeom>
      </dgm:spPr>
    </dgm:pt>
    <dgm:pt modelId="{7E20FE3B-F08E-4A26-91DF-F74C3E5E3994}" type="pres">
      <dgm:prSet presAssocID="{1C1FB7D0-30E2-415F-A627-0E89664251B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E66FC65B-8B3E-4401-9B5A-40467D94B4BB}" type="pres">
      <dgm:prSet presAssocID="{1C1FB7D0-30E2-415F-A627-0E89664251B1}" presName="spaceRect" presStyleCnt="0"/>
      <dgm:spPr/>
    </dgm:pt>
    <dgm:pt modelId="{AED1436F-6E71-448C-B254-54A6B3E4E2DB}" type="pres">
      <dgm:prSet presAssocID="{1C1FB7D0-30E2-415F-A627-0E89664251B1}" presName="textRect" presStyleLbl="revTx" presStyleIdx="0" presStyleCnt="6">
        <dgm:presLayoutVars>
          <dgm:chMax val="1"/>
          <dgm:chPref val="1"/>
        </dgm:presLayoutVars>
      </dgm:prSet>
      <dgm:spPr/>
    </dgm:pt>
    <dgm:pt modelId="{379952CA-13E4-429E-BBF4-79D1F88295B9}" type="pres">
      <dgm:prSet presAssocID="{7B574B5B-C9C8-45F5-BB43-3301D471DD80}" presName="sibTrans" presStyleCnt="0"/>
      <dgm:spPr/>
    </dgm:pt>
    <dgm:pt modelId="{C63A5DBF-DA37-4239-80E5-F232301932F5}" type="pres">
      <dgm:prSet presAssocID="{E9F7782D-347D-4560-9C28-F36318840D21}" presName="compNode" presStyleCnt="0"/>
      <dgm:spPr/>
    </dgm:pt>
    <dgm:pt modelId="{C7F7DE85-46A4-4C0B-8ABC-C0055F5F446F}" type="pres">
      <dgm:prSet presAssocID="{E9F7782D-347D-4560-9C28-F36318840D21}" presName="iconBgRect" presStyleLbl="bgShp" presStyleIdx="1" presStyleCnt="6"/>
      <dgm:spPr>
        <a:prstGeom prst="round2DiagRect">
          <a:avLst>
            <a:gd name="adj1" fmla="val 29727"/>
            <a:gd name="adj2" fmla="val 0"/>
          </a:avLst>
        </a:prstGeom>
      </dgm:spPr>
    </dgm:pt>
    <dgm:pt modelId="{12146FD8-6BBF-4F67-8134-521FF8525DED}" type="pres">
      <dgm:prSet presAssocID="{E9F7782D-347D-4560-9C28-F36318840D2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C47AD4E7-2409-4E3B-9F9F-5647A92D4262}" type="pres">
      <dgm:prSet presAssocID="{E9F7782D-347D-4560-9C28-F36318840D21}" presName="spaceRect" presStyleCnt="0"/>
      <dgm:spPr/>
    </dgm:pt>
    <dgm:pt modelId="{4FC1032B-714E-4028-8FDC-1FC00F80DE79}" type="pres">
      <dgm:prSet presAssocID="{E9F7782D-347D-4560-9C28-F36318840D21}" presName="textRect" presStyleLbl="revTx" presStyleIdx="1" presStyleCnt="6">
        <dgm:presLayoutVars>
          <dgm:chMax val="1"/>
          <dgm:chPref val="1"/>
        </dgm:presLayoutVars>
      </dgm:prSet>
      <dgm:spPr/>
    </dgm:pt>
    <dgm:pt modelId="{D188FFAA-84CA-4821-932D-4697EE5FB7DA}" type="pres">
      <dgm:prSet presAssocID="{208E8A04-392C-4556-868E-623C2B4B82D7}" presName="sibTrans" presStyleCnt="0"/>
      <dgm:spPr/>
    </dgm:pt>
    <dgm:pt modelId="{E227FBFE-8B1A-4EF0-9EFE-F4CB22572CD0}" type="pres">
      <dgm:prSet presAssocID="{B7B553DC-D3D4-4C44-9457-AA8A7A7BC89D}" presName="compNode" presStyleCnt="0"/>
      <dgm:spPr/>
    </dgm:pt>
    <dgm:pt modelId="{629CD486-9B70-427C-AE3F-1DFCBCCFF918}" type="pres">
      <dgm:prSet presAssocID="{B7B553DC-D3D4-4C44-9457-AA8A7A7BC89D}" presName="iconBgRect" presStyleLbl="bgShp" presStyleIdx="2" presStyleCnt="6"/>
      <dgm:spPr>
        <a:prstGeom prst="round2DiagRect">
          <a:avLst>
            <a:gd name="adj1" fmla="val 29727"/>
            <a:gd name="adj2" fmla="val 0"/>
          </a:avLst>
        </a:prstGeom>
      </dgm:spPr>
    </dgm:pt>
    <dgm:pt modelId="{F0E46589-123A-40AB-998E-CFF5B04B6984}" type="pres">
      <dgm:prSet presAssocID="{B7B553DC-D3D4-4C44-9457-AA8A7A7BC89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6800BB8A-FFDE-4B9A-8F21-C4EDDA8B2BD2}" type="pres">
      <dgm:prSet presAssocID="{B7B553DC-D3D4-4C44-9457-AA8A7A7BC89D}" presName="spaceRect" presStyleCnt="0"/>
      <dgm:spPr/>
    </dgm:pt>
    <dgm:pt modelId="{5C62ED13-7F0F-40A6-8204-72C3A02A7B0B}" type="pres">
      <dgm:prSet presAssocID="{B7B553DC-D3D4-4C44-9457-AA8A7A7BC89D}" presName="textRect" presStyleLbl="revTx" presStyleIdx="2" presStyleCnt="6">
        <dgm:presLayoutVars>
          <dgm:chMax val="1"/>
          <dgm:chPref val="1"/>
        </dgm:presLayoutVars>
      </dgm:prSet>
      <dgm:spPr/>
    </dgm:pt>
    <dgm:pt modelId="{30493924-C35E-4E4D-B9BD-D48826516ACA}" type="pres">
      <dgm:prSet presAssocID="{0E5ACF25-2213-4062-BF55-2EF13D71A710}" presName="sibTrans" presStyleCnt="0"/>
      <dgm:spPr/>
    </dgm:pt>
    <dgm:pt modelId="{6FC56E52-CB4B-415F-BB43-34A65D59A770}" type="pres">
      <dgm:prSet presAssocID="{34EDFF82-0D70-435B-872E-6BCBBB9E0F7E}" presName="compNode" presStyleCnt="0"/>
      <dgm:spPr/>
    </dgm:pt>
    <dgm:pt modelId="{8CC6E375-676B-4111-B349-B5A73C737AED}" type="pres">
      <dgm:prSet presAssocID="{34EDFF82-0D70-435B-872E-6BCBBB9E0F7E}" presName="iconBgRect" presStyleLbl="bgShp" presStyleIdx="3" presStyleCnt="6"/>
      <dgm:spPr>
        <a:prstGeom prst="round2DiagRect">
          <a:avLst>
            <a:gd name="adj1" fmla="val 29727"/>
            <a:gd name="adj2" fmla="val 0"/>
          </a:avLst>
        </a:prstGeom>
      </dgm:spPr>
    </dgm:pt>
    <dgm:pt modelId="{4884B566-095B-4123-B282-5919B11B5425}" type="pres">
      <dgm:prSet presAssocID="{34EDFF82-0D70-435B-872E-6BCBBB9E0F7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lackboard"/>
        </a:ext>
      </dgm:extLst>
    </dgm:pt>
    <dgm:pt modelId="{21189303-333E-4C1B-B89A-58778B9638E6}" type="pres">
      <dgm:prSet presAssocID="{34EDFF82-0D70-435B-872E-6BCBBB9E0F7E}" presName="spaceRect" presStyleCnt="0"/>
      <dgm:spPr/>
    </dgm:pt>
    <dgm:pt modelId="{5B9C4132-1D38-41AA-B052-C853AA99FF6B}" type="pres">
      <dgm:prSet presAssocID="{34EDFF82-0D70-435B-872E-6BCBBB9E0F7E}" presName="textRect" presStyleLbl="revTx" presStyleIdx="3" presStyleCnt="6">
        <dgm:presLayoutVars>
          <dgm:chMax val="1"/>
          <dgm:chPref val="1"/>
        </dgm:presLayoutVars>
      </dgm:prSet>
      <dgm:spPr/>
    </dgm:pt>
    <dgm:pt modelId="{D6E946CA-65EF-4F9F-8E43-56648C35653C}" type="pres">
      <dgm:prSet presAssocID="{211BCB65-175D-4137-A9E2-FEA7FC2396EF}" presName="sibTrans" presStyleCnt="0"/>
      <dgm:spPr/>
    </dgm:pt>
    <dgm:pt modelId="{7D90016C-5A28-4568-9177-D53CFD5F6D86}" type="pres">
      <dgm:prSet presAssocID="{55D64891-47F4-43D7-95B4-6470A6C9B4AF}" presName="compNode" presStyleCnt="0"/>
      <dgm:spPr/>
    </dgm:pt>
    <dgm:pt modelId="{B7C6F176-B299-4100-827F-A7E29D1364BD}" type="pres">
      <dgm:prSet presAssocID="{55D64891-47F4-43D7-95B4-6470A6C9B4AF}" presName="iconBgRect" presStyleLbl="bgShp" presStyleIdx="4" presStyleCnt="6"/>
      <dgm:spPr>
        <a:prstGeom prst="round2DiagRect">
          <a:avLst>
            <a:gd name="adj1" fmla="val 29727"/>
            <a:gd name="adj2" fmla="val 0"/>
          </a:avLst>
        </a:prstGeom>
      </dgm:spPr>
    </dgm:pt>
    <dgm:pt modelId="{0EAB746F-9979-4D7E-9CE0-4F493FACF0C9}" type="pres">
      <dgm:prSet presAssocID="{55D64891-47F4-43D7-95B4-6470A6C9B4A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ask"/>
        </a:ext>
      </dgm:extLst>
    </dgm:pt>
    <dgm:pt modelId="{2EC633B5-C4B6-4E6E-BED8-50515C3C1649}" type="pres">
      <dgm:prSet presAssocID="{55D64891-47F4-43D7-95B4-6470A6C9B4AF}" presName="spaceRect" presStyleCnt="0"/>
      <dgm:spPr/>
    </dgm:pt>
    <dgm:pt modelId="{268D4B57-A9A4-431E-8234-202D534606AF}" type="pres">
      <dgm:prSet presAssocID="{55D64891-47F4-43D7-95B4-6470A6C9B4AF}" presName="textRect" presStyleLbl="revTx" presStyleIdx="4" presStyleCnt="6">
        <dgm:presLayoutVars>
          <dgm:chMax val="1"/>
          <dgm:chPref val="1"/>
        </dgm:presLayoutVars>
      </dgm:prSet>
      <dgm:spPr/>
    </dgm:pt>
    <dgm:pt modelId="{AF6630FE-3778-4F56-B34C-081CF92724B6}" type="pres">
      <dgm:prSet presAssocID="{DB1FA206-BEBD-4EC7-91E6-9CF15C6928FF}" presName="sibTrans" presStyleCnt="0"/>
      <dgm:spPr/>
    </dgm:pt>
    <dgm:pt modelId="{C04FC637-A8C5-4A01-AD67-49854179423C}" type="pres">
      <dgm:prSet presAssocID="{A537F83E-427E-4BDE-A557-3179104DFD0A}" presName="compNode" presStyleCnt="0"/>
      <dgm:spPr/>
    </dgm:pt>
    <dgm:pt modelId="{9D0AA9AB-262B-4210-B761-65C8BC287B9A}" type="pres">
      <dgm:prSet presAssocID="{A537F83E-427E-4BDE-A557-3179104DFD0A}" presName="iconBgRect" presStyleLbl="bgShp" presStyleIdx="5" presStyleCnt="6"/>
      <dgm:spPr>
        <a:prstGeom prst="round2DiagRect">
          <a:avLst>
            <a:gd name="adj1" fmla="val 29727"/>
            <a:gd name="adj2" fmla="val 0"/>
          </a:avLst>
        </a:prstGeom>
      </dgm:spPr>
    </dgm:pt>
    <dgm:pt modelId="{D4ECF13D-9C04-42B4-ABDB-753A932A05F4}" type="pres">
      <dgm:prSet presAssocID="{A537F83E-427E-4BDE-A557-3179104DFD0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41C577CD-1AF8-45F3-BAD3-DC989D46EC29}" type="pres">
      <dgm:prSet presAssocID="{A537F83E-427E-4BDE-A557-3179104DFD0A}" presName="spaceRect" presStyleCnt="0"/>
      <dgm:spPr/>
    </dgm:pt>
    <dgm:pt modelId="{3743EC71-B8A6-4BF5-A971-2941EBCFEF34}" type="pres">
      <dgm:prSet presAssocID="{A537F83E-427E-4BDE-A557-3179104DFD0A}" presName="textRect" presStyleLbl="revTx" presStyleIdx="5" presStyleCnt="6">
        <dgm:presLayoutVars>
          <dgm:chMax val="1"/>
          <dgm:chPref val="1"/>
        </dgm:presLayoutVars>
      </dgm:prSet>
      <dgm:spPr/>
    </dgm:pt>
  </dgm:ptLst>
  <dgm:cxnLst>
    <dgm:cxn modelId="{82E1B90C-7524-41FA-8F8F-AED0899DADBF}" srcId="{BCBEB849-83DB-41DB-AA1C-A814336773E6}" destId="{34EDFF82-0D70-435B-872E-6BCBBB9E0F7E}" srcOrd="3" destOrd="0" parTransId="{86CE766B-443F-429D-8674-B014CE8A4ED0}" sibTransId="{211BCB65-175D-4137-A9E2-FEA7FC2396EF}"/>
    <dgm:cxn modelId="{2A3EE81D-E8E9-4B13-AE23-CEA0040451FF}" srcId="{BCBEB849-83DB-41DB-AA1C-A814336773E6}" destId="{1C1FB7D0-30E2-415F-A627-0E89664251B1}" srcOrd="0" destOrd="0" parTransId="{8FCA0D4F-F023-4E99-9770-8DAC515FD536}" sibTransId="{7B574B5B-C9C8-45F5-BB43-3301D471DD80}"/>
    <dgm:cxn modelId="{420B9C26-C970-4F16-BA90-1DCAD36768FE}" type="presOf" srcId="{BCBEB849-83DB-41DB-AA1C-A814336773E6}" destId="{6C5583B1-0C63-40C6-92A4-A143F53031A1}" srcOrd="0" destOrd="0" presId="urn:microsoft.com/office/officeart/2018/5/layout/IconLeafLabelList"/>
    <dgm:cxn modelId="{B6AB4235-D36B-4B14-A4B8-F68594A7D206}" srcId="{BCBEB849-83DB-41DB-AA1C-A814336773E6}" destId="{55D64891-47F4-43D7-95B4-6470A6C9B4AF}" srcOrd="4" destOrd="0" parTransId="{89BA898C-25C2-4BFC-B2E7-9EF22546D945}" sibTransId="{DB1FA206-BEBD-4EC7-91E6-9CF15C6928FF}"/>
    <dgm:cxn modelId="{2A022D7F-2677-4849-A93E-B98C2AB65747}" srcId="{BCBEB849-83DB-41DB-AA1C-A814336773E6}" destId="{E9F7782D-347D-4560-9C28-F36318840D21}" srcOrd="1" destOrd="0" parTransId="{99C32EE9-1D80-4ED7-B1CB-6AB53CDD215E}" sibTransId="{208E8A04-392C-4556-868E-623C2B4B82D7}"/>
    <dgm:cxn modelId="{BF01878B-8ED8-4757-B5E7-7025ACF194F3}" srcId="{BCBEB849-83DB-41DB-AA1C-A814336773E6}" destId="{B7B553DC-D3D4-4C44-9457-AA8A7A7BC89D}" srcOrd="2" destOrd="0" parTransId="{D18FD6E2-70FB-43A1-8BAF-20FE23314F3D}" sibTransId="{0E5ACF25-2213-4062-BF55-2EF13D71A710}"/>
    <dgm:cxn modelId="{87EE89A9-9C75-4DE2-A3CE-B629042D82A9}" type="presOf" srcId="{E9F7782D-347D-4560-9C28-F36318840D21}" destId="{4FC1032B-714E-4028-8FDC-1FC00F80DE79}" srcOrd="0" destOrd="0" presId="urn:microsoft.com/office/officeart/2018/5/layout/IconLeafLabelList"/>
    <dgm:cxn modelId="{569A50C4-AEE4-4495-97D3-A1849B242599}" type="presOf" srcId="{A537F83E-427E-4BDE-A557-3179104DFD0A}" destId="{3743EC71-B8A6-4BF5-A971-2941EBCFEF34}" srcOrd="0" destOrd="0" presId="urn:microsoft.com/office/officeart/2018/5/layout/IconLeafLabelList"/>
    <dgm:cxn modelId="{B9DFDDD2-DEBA-484C-A068-DFAECB9FE21B}" type="presOf" srcId="{B7B553DC-D3D4-4C44-9457-AA8A7A7BC89D}" destId="{5C62ED13-7F0F-40A6-8204-72C3A02A7B0B}" srcOrd="0" destOrd="0" presId="urn:microsoft.com/office/officeart/2018/5/layout/IconLeafLabelList"/>
    <dgm:cxn modelId="{745977E1-9DA1-4610-9EAE-9161352BCBAC}" type="presOf" srcId="{1C1FB7D0-30E2-415F-A627-0E89664251B1}" destId="{AED1436F-6E71-448C-B254-54A6B3E4E2DB}" srcOrd="0" destOrd="0" presId="urn:microsoft.com/office/officeart/2018/5/layout/IconLeafLabelList"/>
    <dgm:cxn modelId="{B1A94EE7-A480-4FA7-89AD-B7A436C95977}" type="presOf" srcId="{34EDFF82-0D70-435B-872E-6BCBBB9E0F7E}" destId="{5B9C4132-1D38-41AA-B052-C853AA99FF6B}" srcOrd="0" destOrd="0" presId="urn:microsoft.com/office/officeart/2018/5/layout/IconLeafLabelList"/>
    <dgm:cxn modelId="{A9ADF7E8-6A88-4B60-AE2B-F6E8063EAA8B}" type="presOf" srcId="{55D64891-47F4-43D7-95B4-6470A6C9B4AF}" destId="{268D4B57-A9A4-431E-8234-202D534606AF}" srcOrd="0" destOrd="0" presId="urn:microsoft.com/office/officeart/2018/5/layout/IconLeafLabelList"/>
    <dgm:cxn modelId="{62053BF6-F3B1-4B05-9643-F428C252DA49}" srcId="{BCBEB849-83DB-41DB-AA1C-A814336773E6}" destId="{A537F83E-427E-4BDE-A557-3179104DFD0A}" srcOrd="5" destOrd="0" parTransId="{3436E2AF-B3BD-4E15-8CD1-BCD9F29C10FD}" sibTransId="{6CB10C7D-CB71-415B-B370-E9E8B1CB4F6A}"/>
    <dgm:cxn modelId="{CF4429B3-4E1B-4FBF-8F55-6A094E06B102}" type="presParOf" srcId="{6C5583B1-0C63-40C6-92A4-A143F53031A1}" destId="{0216BDB8-90F4-43DB-B58A-E09D20EA7B8D}" srcOrd="0" destOrd="0" presId="urn:microsoft.com/office/officeart/2018/5/layout/IconLeafLabelList"/>
    <dgm:cxn modelId="{8D9E8CE0-183F-44D0-A6AD-3A8C068A3750}" type="presParOf" srcId="{0216BDB8-90F4-43DB-B58A-E09D20EA7B8D}" destId="{09C68366-9F22-4884-A8ED-D87328203D9E}" srcOrd="0" destOrd="0" presId="urn:microsoft.com/office/officeart/2018/5/layout/IconLeafLabelList"/>
    <dgm:cxn modelId="{053BC556-46B8-49F1-89F9-277B9C6F9D45}" type="presParOf" srcId="{0216BDB8-90F4-43DB-B58A-E09D20EA7B8D}" destId="{7E20FE3B-F08E-4A26-91DF-F74C3E5E3994}" srcOrd="1" destOrd="0" presId="urn:microsoft.com/office/officeart/2018/5/layout/IconLeafLabelList"/>
    <dgm:cxn modelId="{4089885E-5605-4000-8F3C-4B7D3AD99BA4}" type="presParOf" srcId="{0216BDB8-90F4-43DB-B58A-E09D20EA7B8D}" destId="{E66FC65B-8B3E-4401-9B5A-40467D94B4BB}" srcOrd="2" destOrd="0" presId="urn:microsoft.com/office/officeart/2018/5/layout/IconLeafLabelList"/>
    <dgm:cxn modelId="{66E60F6B-E389-4EE1-ACA6-1674BFC4F02E}" type="presParOf" srcId="{0216BDB8-90F4-43DB-B58A-E09D20EA7B8D}" destId="{AED1436F-6E71-448C-B254-54A6B3E4E2DB}" srcOrd="3" destOrd="0" presId="urn:microsoft.com/office/officeart/2018/5/layout/IconLeafLabelList"/>
    <dgm:cxn modelId="{FFD435F8-2430-4E7D-BCE6-A8B611ABB0D5}" type="presParOf" srcId="{6C5583B1-0C63-40C6-92A4-A143F53031A1}" destId="{379952CA-13E4-429E-BBF4-79D1F88295B9}" srcOrd="1" destOrd="0" presId="urn:microsoft.com/office/officeart/2018/5/layout/IconLeafLabelList"/>
    <dgm:cxn modelId="{9ABE5D42-0B3B-4284-A241-84D1B2418544}" type="presParOf" srcId="{6C5583B1-0C63-40C6-92A4-A143F53031A1}" destId="{C63A5DBF-DA37-4239-80E5-F232301932F5}" srcOrd="2" destOrd="0" presId="urn:microsoft.com/office/officeart/2018/5/layout/IconLeafLabelList"/>
    <dgm:cxn modelId="{34CE0602-DF60-4E88-B16D-01979E153CB8}" type="presParOf" srcId="{C63A5DBF-DA37-4239-80E5-F232301932F5}" destId="{C7F7DE85-46A4-4C0B-8ABC-C0055F5F446F}" srcOrd="0" destOrd="0" presId="urn:microsoft.com/office/officeart/2018/5/layout/IconLeafLabelList"/>
    <dgm:cxn modelId="{A71F94E5-00CA-485E-8A1A-4DBF91ACCC7C}" type="presParOf" srcId="{C63A5DBF-DA37-4239-80E5-F232301932F5}" destId="{12146FD8-6BBF-4F67-8134-521FF8525DED}" srcOrd="1" destOrd="0" presId="urn:microsoft.com/office/officeart/2018/5/layout/IconLeafLabelList"/>
    <dgm:cxn modelId="{184F6ABC-81B7-4CAF-9B7C-5CF89EE7DB47}" type="presParOf" srcId="{C63A5DBF-DA37-4239-80E5-F232301932F5}" destId="{C47AD4E7-2409-4E3B-9F9F-5647A92D4262}" srcOrd="2" destOrd="0" presId="urn:microsoft.com/office/officeart/2018/5/layout/IconLeafLabelList"/>
    <dgm:cxn modelId="{E6949E19-9A57-47D4-8FDB-180FCF528A94}" type="presParOf" srcId="{C63A5DBF-DA37-4239-80E5-F232301932F5}" destId="{4FC1032B-714E-4028-8FDC-1FC00F80DE79}" srcOrd="3" destOrd="0" presId="urn:microsoft.com/office/officeart/2018/5/layout/IconLeafLabelList"/>
    <dgm:cxn modelId="{F0DECCBC-A19F-4337-BE5B-919FBF5802EE}" type="presParOf" srcId="{6C5583B1-0C63-40C6-92A4-A143F53031A1}" destId="{D188FFAA-84CA-4821-932D-4697EE5FB7DA}" srcOrd="3" destOrd="0" presId="urn:microsoft.com/office/officeart/2018/5/layout/IconLeafLabelList"/>
    <dgm:cxn modelId="{C061D092-23FE-46F8-98AC-6EE46FCEE4C0}" type="presParOf" srcId="{6C5583B1-0C63-40C6-92A4-A143F53031A1}" destId="{E227FBFE-8B1A-4EF0-9EFE-F4CB22572CD0}" srcOrd="4" destOrd="0" presId="urn:microsoft.com/office/officeart/2018/5/layout/IconLeafLabelList"/>
    <dgm:cxn modelId="{E2373807-2875-4469-9628-E7F1B3C3014F}" type="presParOf" srcId="{E227FBFE-8B1A-4EF0-9EFE-F4CB22572CD0}" destId="{629CD486-9B70-427C-AE3F-1DFCBCCFF918}" srcOrd="0" destOrd="0" presId="urn:microsoft.com/office/officeart/2018/5/layout/IconLeafLabelList"/>
    <dgm:cxn modelId="{F0CAAAF1-F6B0-49B3-9328-0EDD5B7C0017}" type="presParOf" srcId="{E227FBFE-8B1A-4EF0-9EFE-F4CB22572CD0}" destId="{F0E46589-123A-40AB-998E-CFF5B04B6984}" srcOrd="1" destOrd="0" presId="urn:microsoft.com/office/officeart/2018/5/layout/IconLeafLabelList"/>
    <dgm:cxn modelId="{5D0DE4E0-674A-44BF-8D3A-3BBB7C45C598}" type="presParOf" srcId="{E227FBFE-8B1A-4EF0-9EFE-F4CB22572CD0}" destId="{6800BB8A-FFDE-4B9A-8F21-C4EDDA8B2BD2}" srcOrd="2" destOrd="0" presId="urn:microsoft.com/office/officeart/2018/5/layout/IconLeafLabelList"/>
    <dgm:cxn modelId="{CEF208BC-0988-4233-8691-39A46AC3F0A5}" type="presParOf" srcId="{E227FBFE-8B1A-4EF0-9EFE-F4CB22572CD0}" destId="{5C62ED13-7F0F-40A6-8204-72C3A02A7B0B}" srcOrd="3" destOrd="0" presId="urn:microsoft.com/office/officeart/2018/5/layout/IconLeafLabelList"/>
    <dgm:cxn modelId="{384AC4D5-1800-49E3-976D-7177A3CC7AC4}" type="presParOf" srcId="{6C5583B1-0C63-40C6-92A4-A143F53031A1}" destId="{30493924-C35E-4E4D-B9BD-D48826516ACA}" srcOrd="5" destOrd="0" presId="urn:microsoft.com/office/officeart/2018/5/layout/IconLeafLabelList"/>
    <dgm:cxn modelId="{5882CC81-60A9-42E7-B12D-F4A98F4745CC}" type="presParOf" srcId="{6C5583B1-0C63-40C6-92A4-A143F53031A1}" destId="{6FC56E52-CB4B-415F-BB43-34A65D59A770}" srcOrd="6" destOrd="0" presId="urn:microsoft.com/office/officeart/2018/5/layout/IconLeafLabelList"/>
    <dgm:cxn modelId="{C83EEEC0-232C-494E-9685-217966640C3E}" type="presParOf" srcId="{6FC56E52-CB4B-415F-BB43-34A65D59A770}" destId="{8CC6E375-676B-4111-B349-B5A73C737AED}" srcOrd="0" destOrd="0" presId="urn:microsoft.com/office/officeart/2018/5/layout/IconLeafLabelList"/>
    <dgm:cxn modelId="{6BA2F830-47A0-4EC5-AE65-50CA9651624F}" type="presParOf" srcId="{6FC56E52-CB4B-415F-BB43-34A65D59A770}" destId="{4884B566-095B-4123-B282-5919B11B5425}" srcOrd="1" destOrd="0" presId="urn:microsoft.com/office/officeart/2018/5/layout/IconLeafLabelList"/>
    <dgm:cxn modelId="{55528ED3-8534-4272-AB8F-C4F469FE341F}" type="presParOf" srcId="{6FC56E52-CB4B-415F-BB43-34A65D59A770}" destId="{21189303-333E-4C1B-B89A-58778B9638E6}" srcOrd="2" destOrd="0" presId="urn:microsoft.com/office/officeart/2018/5/layout/IconLeafLabelList"/>
    <dgm:cxn modelId="{52838208-D139-462D-8DEA-DE742DACA93E}" type="presParOf" srcId="{6FC56E52-CB4B-415F-BB43-34A65D59A770}" destId="{5B9C4132-1D38-41AA-B052-C853AA99FF6B}" srcOrd="3" destOrd="0" presId="urn:microsoft.com/office/officeart/2018/5/layout/IconLeafLabelList"/>
    <dgm:cxn modelId="{F0D60F80-B16A-4424-9CBF-EE4AEDFD7DA7}" type="presParOf" srcId="{6C5583B1-0C63-40C6-92A4-A143F53031A1}" destId="{D6E946CA-65EF-4F9F-8E43-56648C35653C}" srcOrd="7" destOrd="0" presId="urn:microsoft.com/office/officeart/2018/5/layout/IconLeafLabelList"/>
    <dgm:cxn modelId="{5D5935A6-CDAE-45CA-857C-C56DDA0C7408}" type="presParOf" srcId="{6C5583B1-0C63-40C6-92A4-A143F53031A1}" destId="{7D90016C-5A28-4568-9177-D53CFD5F6D86}" srcOrd="8" destOrd="0" presId="urn:microsoft.com/office/officeart/2018/5/layout/IconLeafLabelList"/>
    <dgm:cxn modelId="{8F150881-DCE1-473E-B9A6-996C7400C4DB}" type="presParOf" srcId="{7D90016C-5A28-4568-9177-D53CFD5F6D86}" destId="{B7C6F176-B299-4100-827F-A7E29D1364BD}" srcOrd="0" destOrd="0" presId="urn:microsoft.com/office/officeart/2018/5/layout/IconLeafLabelList"/>
    <dgm:cxn modelId="{A1E1257E-54EA-4F59-B620-F2687B941DB9}" type="presParOf" srcId="{7D90016C-5A28-4568-9177-D53CFD5F6D86}" destId="{0EAB746F-9979-4D7E-9CE0-4F493FACF0C9}" srcOrd="1" destOrd="0" presId="urn:microsoft.com/office/officeart/2018/5/layout/IconLeafLabelList"/>
    <dgm:cxn modelId="{A9ABC247-A8F7-4B50-9258-E7DA490F0356}" type="presParOf" srcId="{7D90016C-5A28-4568-9177-D53CFD5F6D86}" destId="{2EC633B5-C4B6-4E6E-BED8-50515C3C1649}" srcOrd="2" destOrd="0" presId="urn:microsoft.com/office/officeart/2018/5/layout/IconLeafLabelList"/>
    <dgm:cxn modelId="{B463918D-D51A-4B04-9C25-50EFA191B7CA}" type="presParOf" srcId="{7D90016C-5A28-4568-9177-D53CFD5F6D86}" destId="{268D4B57-A9A4-431E-8234-202D534606AF}" srcOrd="3" destOrd="0" presId="urn:microsoft.com/office/officeart/2018/5/layout/IconLeafLabelList"/>
    <dgm:cxn modelId="{EC6C82F4-70CE-4565-A44F-1DCDA288C563}" type="presParOf" srcId="{6C5583B1-0C63-40C6-92A4-A143F53031A1}" destId="{AF6630FE-3778-4F56-B34C-081CF92724B6}" srcOrd="9" destOrd="0" presId="urn:microsoft.com/office/officeart/2018/5/layout/IconLeafLabelList"/>
    <dgm:cxn modelId="{E87F7543-04E1-4B1B-91AC-108FFCB1F77C}" type="presParOf" srcId="{6C5583B1-0C63-40C6-92A4-A143F53031A1}" destId="{C04FC637-A8C5-4A01-AD67-49854179423C}" srcOrd="10" destOrd="0" presId="urn:microsoft.com/office/officeart/2018/5/layout/IconLeafLabelList"/>
    <dgm:cxn modelId="{EAA9B730-49E9-4DA9-893A-D55A86879953}" type="presParOf" srcId="{C04FC637-A8C5-4A01-AD67-49854179423C}" destId="{9D0AA9AB-262B-4210-B761-65C8BC287B9A}" srcOrd="0" destOrd="0" presId="urn:microsoft.com/office/officeart/2018/5/layout/IconLeafLabelList"/>
    <dgm:cxn modelId="{CE60D106-4EF7-4E24-83C0-3AAEAAAD3882}" type="presParOf" srcId="{C04FC637-A8C5-4A01-AD67-49854179423C}" destId="{D4ECF13D-9C04-42B4-ABDB-753A932A05F4}" srcOrd="1" destOrd="0" presId="urn:microsoft.com/office/officeart/2018/5/layout/IconLeafLabelList"/>
    <dgm:cxn modelId="{4EF0821E-BD47-4EC1-B754-FA04EF43C4EC}" type="presParOf" srcId="{C04FC637-A8C5-4A01-AD67-49854179423C}" destId="{41C577CD-1AF8-45F3-BAD3-DC989D46EC29}" srcOrd="2" destOrd="0" presId="urn:microsoft.com/office/officeart/2018/5/layout/IconLeafLabelList"/>
    <dgm:cxn modelId="{FBA69260-1F11-4F92-A50D-29FF57FF7117}" type="presParOf" srcId="{C04FC637-A8C5-4A01-AD67-49854179423C}" destId="{3743EC71-B8A6-4BF5-A971-2941EBCFEF3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5C2EB-B4DA-4972-BF35-237325D38DAE}">
      <dsp:nvSpPr>
        <dsp:cNvPr id="0" name=""/>
        <dsp:cNvSpPr/>
      </dsp:nvSpPr>
      <dsp:spPr>
        <a:xfrm>
          <a:off x="0" y="1356"/>
          <a:ext cx="4683949" cy="5778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122E1-572D-4FF5-A8A3-D21BB7DB93CA}">
      <dsp:nvSpPr>
        <dsp:cNvPr id="0" name=""/>
        <dsp:cNvSpPr/>
      </dsp:nvSpPr>
      <dsp:spPr>
        <a:xfrm>
          <a:off x="174794" y="131368"/>
          <a:ext cx="317808" cy="3178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D880D5-0E10-46D5-AF46-84A66347304D}">
      <dsp:nvSpPr>
        <dsp:cNvPr id="0" name=""/>
        <dsp:cNvSpPr/>
      </dsp:nvSpPr>
      <dsp:spPr>
        <a:xfrm>
          <a:off x="667398" y="1356"/>
          <a:ext cx="4016550" cy="5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54" tIns="61154" rIns="61154" bIns="61154" numCol="1" spcCol="1270" anchor="ctr" anchorCtr="0">
          <a:noAutofit/>
        </a:bodyPr>
        <a:lstStyle/>
        <a:p>
          <a:pPr marL="0" lvl="0" indent="0" algn="l" defTabSz="755650">
            <a:lnSpc>
              <a:spcPct val="90000"/>
            </a:lnSpc>
            <a:spcBef>
              <a:spcPct val="0"/>
            </a:spcBef>
            <a:spcAft>
              <a:spcPct val="35000"/>
            </a:spcAft>
            <a:buNone/>
          </a:pPr>
          <a:r>
            <a:rPr lang="en-IN" sz="1700" kern="1200" dirty="0"/>
            <a:t>Learning by doing, </a:t>
          </a:r>
          <a:endParaRPr lang="en-US" sz="1700" kern="1200" dirty="0"/>
        </a:p>
      </dsp:txBody>
      <dsp:txXfrm>
        <a:off x="667398" y="1356"/>
        <a:ext cx="4016550" cy="577834"/>
      </dsp:txXfrm>
    </dsp:sp>
    <dsp:sp modelId="{140436F3-8E64-4312-8A56-C7094AC1B220}">
      <dsp:nvSpPr>
        <dsp:cNvPr id="0" name=""/>
        <dsp:cNvSpPr/>
      </dsp:nvSpPr>
      <dsp:spPr>
        <a:xfrm>
          <a:off x="0" y="723648"/>
          <a:ext cx="4683949" cy="5778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85FC2F-AAB7-4702-AAE9-99426835EEC1}">
      <dsp:nvSpPr>
        <dsp:cNvPr id="0" name=""/>
        <dsp:cNvSpPr/>
      </dsp:nvSpPr>
      <dsp:spPr>
        <a:xfrm>
          <a:off x="174794" y="853661"/>
          <a:ext cx="317808" cy="3178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655994-8D58-41E6-8FA4-099DE71E8D19}">
      <dsp:nvSpPr>
        <dsp:cNvPr id="0" name=""/>
        <dsp:cNvSpPr/>
      </dsp:nvSpPr>
      <dsp:spPr>
        <a:xfrm>
          <a:off x="667398" y="723648"/>
          <a:ext cx="4016550" cy="5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54" tIns="61154" rIns="61154" bIns="61154" numCol="1" spcCol="1270" anchor="ctr" anchorCtr="0">
          <a:noAutofit/>
        </a:bodyPr>
        <a:lstStyle/>
        <a:p>
          <a:pPr marL="0" lvl="0" indent="0" algn="l" defTabSz="755650">
            <a:lnSpc>
              <a:spcPct val="90000"/>
            </a:lnSpc>
            <a:spcBef>
              <a:spcPct val="0"/>
            </a:spcBef>
            <a:spcAft>
              <a:spcPct val="35000"/>
            </a:spcAft>
            <a:buNone/>
          </a:pPr>
          <a:r>
            <a:rPr lang="en-IN" sz="1700" kern="1200" dirty="0"/>
            <a:t>Application-based concept elaboration, </a:t>
          </a:r>
          <a:endParaRPr lang="en-US" sz="1700" kern="1200" dirty="0"/>
        </a:p>
      </dsp:txBody>
      <dsp:txXfrm>
        <a:off x="667398" y="723648"/>
        <a:ext cx="4016550" cy="577834"/>
      </dsp:txXfrm>
    </dsp:sp>
    <dsp:sp modelId="{328B41C5-7753-445C-AFBC-E21E646DC961}">
      <dsp:nvSpPr>
        <dsp:cNvPr id="0" name=""/>
        <dsp:cNvSpPr/>
      </dsp:nvSpPr>
      <dsp:spPr>
        <a:xfrm>
          <a:off x="0" y="1445941"/>
          <a:ext cx="4683949" cy="5778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9422D-EDE6-4A4A-8204-4FB0FB404D30}">
      <dsp:nvSpPr>
        <dsp:cNvPr id="0" name=""/>
        <dsp:cNvSpPr/>
      </dsp:nvSpPr>
      <dsp:spPr>
        <a:xfrm>
          <a:off x="174794" y="1575954"/>
          <a:ext cx="317808" cy="3178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77F95E-9E32-4E21-B279-0CD650814DF6}">
      <dsp:nvSpPr>
        <dsp:cNvPr id="0" name=""/>
        <dsp:cNvSpPr/>
      </dsp:nvSpPr>
      <dsp:spPr>
        <a:xfrm>
          <a:off x="667398" y="1445941"/>
          <a:ext cx="4016550" cy="5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54" tIns="61154" rIns="61154" bIns="61154" numCol="1" spcCol="1270" anchor="ctr" anchorCtr="0">
          <a:noAutofit/>
        </a:bodyPr>
        <a:lstStyle/>
        <a:p>
          <a:pPr marL="0" lvl="0" indent="0" algn="l" defTabSz="755650">
            <a:lnSpc>
              <a:spcPct val="90000"/>
            </a:lnSpc>
            <a:spcBef>
              <a:spcPct val="0"/>
            </a:spcBef>
            <a:spcAft>
              <a:spcPct val="35000"/>
            </a:spcAft>
            <a:buNone/>
          </a:pPr>
          <a:r>
            <a:rPr lang="en-IN" sz="1700" kern="1200" dirty="0"/>
            <a:t>Learning beyond classrooms, </a:t>
          </a:r>
          <a:endParaRPr lang="en-US" sz="1700" kern="1200" dirty="0"/>
        </a:p>
      </dsp:txBody>
      <dsp:txXfrm>
        <a:off x="667398" y="1445941"/>
        <a:ext cx="4016550" cy="577834"/>
      </dsp:txXfrm>
    </dsp:sp>
    <dsp:sp modelId="{2083A08C-9E8C-4420-899B-0FD7762F4AC0}">
      <dsp:nvSpPr>
        <dsp:cNvPr id="0" name=""/>
        <dsp:cNvSpPr/>
      </dsp:nvSpPr>
      <dsp:spPr>
        <a:xfrm>
          <a:off x="0" y="2168234"/>
          <a:ext cx="4683949" cy="5778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8ACB6-C481-49C0-BF7A-61F749D70B20}">
      <dsp:nvSpPr>
        <dsp:cNvPr id="0" name=""/>
        <dsp:cNvSpPr/>
      </dsp:nvSpPr>
      <dsp:spPr>
        <a:xfrm>
          <a:off x="174794" y="2298246"/>
          <a:ext cx="317808" cy="3178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C5D117-1BDD-4B5C-8079-A76DB1CD92CF}">
      <dsp:nvSpPr>
        <dsp:cNvPr id="0" name=""/>
        <dsp:cNvSpPr/>
      </dsp:nvSpPr>
      <dsp:spPr>
        <a:xfrm>
          <a:off x="667398" y="2168234"/>
          <a:ext cx="4016550" cy="5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54" tIns="61154" rIns="61154" bIns="61154" numCol="1" spcCol="1270" anchor="ctr" anchorCtr="0">
          <a:noAutofit/>
        </a:bodyPr>
        <a:lstStyle/>
        <a:p>
          <a:pPr marL="0" lvl="0" indent="0" algn="l" defTabSz="755650">
            <a:lnSpc>
              <a:spcPct val="90000"/>
            </a:lnSpc>
            <a:spcBef>
              <a:spcPct val="0"/>
            </a:spcBef>
            <a:spcAft>
              <a:spcPct val="35000"/>
            </a:spcAft>
            <a:buNone/>
          </a:pPr>
          <a:r>
            <a:rPr lang="en-IN" sz="1700" kern="1200" dirty="0"/>
            <a:t>Activity-based assessments and project driven learning</a:t>
          </a:r>
          <a:endParaRPr lang="en-US" sz="1700" kern="1200" dirty="0"/>
        </a:p>
      </dsp:txBody>
      <dsp:txXfrm>
        <a:off x="667398" y="2168234"/>
        <a:ext cx="4016550" cy="577834"/>
      </dsp:txXfrm>
    </dsp:sp>
    <dsp:sp modelId="{A27C687C-652E-41E2-B1DD-8EBCF909F86B}">
      <dsp:nvSpPr>
        <dsp:cNvPr id="0" name=""/>
        <dsp:cNvSpPr/>
      </dsp:nvSpPr>
      <dsp:spPr>
        <a:xfrm>
          <a:off x="0" y="2890527"/>
          <a:ext cx="4683949" cy="5778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68F99-5C7B-4772-8A81-1A034BA3CB68}">
      <dsp:nvSpPr>
        <dsp:cNvPr id="0" name=""/>
        <dsp:cNvSpPr/>
      </dsp:nvSpPr>
      <dsp:spPr>
        <a:xfrm>
          <a:off x="174794" y="3020539"/>
          <a:ext cx="317808" cy="3178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2FFC2E-06AE-4508-9BD3-350237B1F560}">
      <dsp:nvSpPr>
        <dsp:cNvPr id="0" name=""/>
        <dsp:cNvSpPr/>
      </dsp:nvSpPr>
      <dsp:spPr>
        <a:xfrm>
          <a:off x="667398" y="2890527"/>
          <a:ext cx="4016550" cy="5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54" tIns="61154" rIns="61154" bIns="61154" numCol="1" spcCol="1270" anchor="ctr" anchorCtr="0">
          <a:noAutofit/>
        </a:bodyPr>
        <a:lstStyle/>
        <a:p>
          <a:pPr marL="0" lvl="0" indent="0" algn="l" defTabSz="755650">
            <a:lnSpc>
              <a:spcPct val="90000"/>
            </a:lnSpc>
            <a:spcBef>
              <a:spcPct val="0"/>
            </a:spcBef>
            <a:spcAft>
              <a:spcPct val="35000"/>
            </a:spcAft>
            <a:buNone/>
          </a:pPr>
          <a:r>
            <a:rPr lang="en-IN" sz="1700" kern="1200"/>
            <a:t>Less Ppts and more interactive Classroom teaching</a:t>
          </a:r>
          <a:endParaRPr lang="en-US" sz="1700" kern="1200"/>
        </a:p>
      </dsp:txBody>
      <dsp:txXfrm>
        <a:off x="667398" y="2890527"/>
        <a:ext cx="4016550" cy="577834"/>
      </dsp:txXfrm>
    </dsp:sp>
    <dsp:sp modelId="{C87A0861-635A-4812-9573-E79341186156}">
      <dsp:nvSpPr>
        <dsp:cNvPr id="0" name=""/>
        <dsp:cNvSpPr/>
      </dsp:nvSpPr>
      <dsp:spPr>
        <a:xfrm>
          <a:off x="0" y="3612819"/>
          <a:ext cx="4683949" cy="5778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F3F9F-6C66-4706-864B-A02A7BE71A23}">
      <dsp:nvSpPr>
        <dsp:cNvPr id="0" name=""/>
        <dsp:cNvSpPr/>
      </dsp:nvSpPr>
      <dsp:spPr>
        <a:xfrm>
          <a:off x="174794" y="3742832"/>
          <a:ext cx="317808" cy="3178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8A1907-4DE9-4B76-AC50-30EF43FEB2F1}">
      <dsp:nvSpPr>
        <dsp:cNvPr id="0" name=""/>
        <dsp:cNvSpPr/>
      </dsp:nvSpPr>
      <dsp:spPr>
        <a:xfrm>
          <a:off x="667398" y="3612819"/>
          <a:ext cx="4016550" cy="5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54" tIns="61154" rIns="61154" bIns="61154" numCol="1" spcCol="1270" anchor="ctr" anchorCtr="0">
          <a:noAutofit/>
        </a:bodyPr>
        <a:lstStyle/>
        <a:p>
          <a:pPr marL="0" lvl="0" indent="0" algn="l" defTabSz="755650">
            <a:lnSpc>
              <a:spcPct val="90000"/>
            </a:lnSpc>
            <a:spcBef>
              <a:spcPct val="0"/>
            </a:spcBef>
            <a:spcAft>
              <a:spcPct val="35000"/>
            </a:spcAft>
            <a:buNone/>
          </a:pPr>
          <a:r>
            <a:rPr lang="en-IN" sz="1700" kern="1200"/>
            <a:t>Experiential learning and Many More Initiatives</a:t>
          </a:r>
          <a:endParaRPr lang="en-US" sz="1700" kern="1200"/>
        </a:p>
      </dsp:txBody>
      <dsp:txXfrm>
        <a:off x="667398" y="3612819"/>
        <a:ext cx="4016550" cy="57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68366-9F22-4884-A8ED-D87328203D9E}">
      <dsp:nvSpPr>
        <dsp:cNvPr id="0" name=""/>
        <dsp:cNvSpPr/>
      </dsp:nvSpPr>
      <dsp:spPr>
        <a:xfrm>
          <a:off x="507861" y="109"/>
          <a:ext cx="942521" cy="94252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20FE3B-F08E-4A26-91DF-F74C3E5E3994}">
      <dsp:nvSpPr>
        <dsp:cNvPr id="0" name=""/>
        <dsp:cNvSpPr/>
      </dsp:nvSpPr>
      <dsp:spPr>
        <a:xfrm>
          <a:off x="708726" y="200974"/>
          <a:ext cx="540791" cy="5407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D1436F-6E71-448C-B254-54A6B3E4E2DB}">
      <dsp:nvSpPr>
        <dsp:cNvPr id="0" name=""/>
        <dsp:cNvSpPr/>
      </dsp:nvSpPr>
      <dsp:spPr>
        <a:xfrm>
          <a:off x="206563" y="1236203"/>
          <a:ext cx="1545117" cy="61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Simulation Based Lectures</a:t>
          </a:r>
          <a:endParaRPr lang="en-US" sz="1100" kern="1200"/>
        </a:p>
      </dsp:txBody>
      <dsp:txXfrm>
        <a:off x="206563" y="1236203"/>
        <a:ext cx="1545117" cy="618046"/>
      </dsp:txXfrm>
    </dsp:sp>
    <dsp:sp modelId="{C7F7DE85-46A4-4C0B-8ABC-C0055F5F446F}">
      <dsp:nvSpPr>
        <dsp:cNvPr id="0" name=""/>
        <dsp:cNvSpPr/>
      </dsp:nvSpPr>
      <dsp:spPr>
        <a:xfrm>
          <a:off x="2323374" y="109"/>
          <a:ext cx="942521" cy="94252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46FD8-6BBF-4F67-8134-521FF8525DED}">
      <dsp:nvSpPr>
        <dsp:cNvPr id="0" name=""/>
        <dsp:cNvSpPr/>
      </dsp:nvSpPr>
      <dsp:spPr>
        <a:xfrm>
          <a:off x="2524239" y="200974"/>
          <a:ext cx="540791" cy="5407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C1032B-714E-4028-8FDC-1FC00F80DE79}">
      <dsp:nvSpPr>
        <dsp:cNvPr id="0" name=""/>
        <dsp:cNvSpPr/>
      </dsp:nvSpPr>
      <dsp:spPr>
        <a:xfrm>
          <a:off x="2022076" y="1236203"/>
          <a:ext cx="1545117" cy="61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Speaking Assessments</a:t>
          </a:r>
          <a:endParaRPr lang="en-US" sz="1100" kern="1200"/>
        </a:p>
      </dsp:txBody>
      <dsp:txXfrm>
        <a:off x="2022076" y="1236203"/>
        <a:ext cx="1545117" cy="618046"/>
      </dsp:txXfrm>
    </dsp:sp>
    <dsp:sp modelId="{629CD486-9B70-427C-AE3F-1DFCBCCFF918}">
      <dsp:nvSpPr>
        <dsp:cNvPr id="0" name=""/>
        <dsp:cNvSpPr/>
      </dsp:nvSpPr>
      <dsp:spPr>
        <a:xfrm>
          <a:off x="4138886" y="109"/>
          <a:ext cx="942521" cy="94252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E46589-123A-40AB-998E-CFF5B04B6984}">
      <dsp:nvSpPr>
        <dsp:cNvPr id="0" name=""/>
        <dsp:cNvSpPr/>
      </dsp:nvSpPr>
      <dsp:spPr>
        <a:xfrm>
          <a:off x="4339752" y="200974"/>
          <a:ext cx="540791" cy="5407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62ED13-7F0F-40A6-8204-72C3A02A7B0B}">
      <dsp:nvSpPr>
        <dsp:cNvPr id="0" name=""/>
        <dsp:cNvSpPr/>
      </dsp:nvSpPr>
      <dsp:spPr>
        <a:xfrm>
          <a:off x="3837589" y="1236203"/>
          <a:ext cx="1545117" cy="61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Case study-based Assignments</a:t>
          </a:r>
          <a:endParaRPr lang="en-US" sz="1100" kern="1200"/>
        </a:p>
      </dsp:txBody>
      <dsp:txXfrm>
        <a:off x="3837589" y="1236203"/>
        <a:ext cx="1545117" cy="618046"/>
      </dsp:txXfrm>
    </dsp:sp>
    <dsp:sp modelId="{8CC6E375-676B-4111-B349-B5A73C737AED}">
      <dsp:nvSpPr>
        <dsp:cNvPr id="0" name=""/>
        <dsp:cNvSpPr/>
      </dsp:nvSpPr>
      <dsp:spPr>
        <a:xfrm>
          <a:off x="507861" y="2240529"/>
          <a:ext cx="942521" cy="94252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84B566-095B-4123-B282-5919B11B5425}">
      <dsp:nvSpPr>
        <dsp:cNvPr id="0" name=""/>
        <dsp:cNvSpPr/>
      </dsp:nvSpPr>
      <dsp:spPr>
        <a:xfrm>
          <a:off x="708726" y="2441394"/>
          <a:ext cx="540791" cy="5407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9C4132-1D38-41AA-B052-C853AA99FF6B}">
      <dsp:nvSpPr>
        <dsp:cNvPr id="0" name=""/>
        <dsp:cNvSpPr/>
      </dsp:nvSpPr>
      <dsp:spPr>
        <a:xfrm>
          <a:off x="206563" y="3476623"/>
          <a:ext cx="1545117" cy="61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Less Ppts and more interactive Classroom teaching</a:t>
          </a:r>
          <a:endParaRPr lang="en-US" sz="1100" kern="1200"/>
        </a:p>
      </dsp:txBody>
      <dsp:txXfrm>
        <a:off x="206563" y="3476623"/>
        <a:ext cx="1545117" cy="618046"/>
      </dsp:txXfrm>
    </dsp:sp>
    <dsp:sp modelId="{B7C6F176-B299-4100-827F-A7E29D1364BD}">
      <dsp:nvSpPr>
        <dsp:cNvPr id="0" name=""/>
        <dsp:cNvSpPr/>
      </dsp:nvSpPr>
      <dsp:spPr>
        <a:xfrm>
          <a:off x="2323374" y="2240529"/>
          <a:ext cx="942521" cy="942521"/>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AB746F-9979-4D7E-9CE0-4F493FACF0C9}">
      <dsp:nvSpPr>
        <dsp:cNvPr id="0" name=""/>
        <dsp:cNvSpPr/>
      </dsp:nvSpPr>
      <dsp:spPr>
        <a:xfrm>
          <a:off x="2524239" y="2441394"/>
          <a:ext cx="540791" cy="5407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8D4B57-A9A4-431E-8234-202D534606AF}">
      <dsp:nvSpPr>
        <dsp:cNvPr id="0" name=""/>
        <dsp:cNvSpPr/>
      </dsp:nvSpPr>
      <dsp:spPr>
        <a:xfrm>
          <a:off x="2022076" y="3476623"/>
          <a:ext cx="1545117" cy="61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Segmented Labs</a:t>
          </a:r>
          <a:endParaRPr lang="en-US" sz="1100" kern="1200"/>
        </a:p>
      </dsp:txBody>
      <dsp:txXfrm>
        <a:off x="2022076" y="3476623"/>
        <a:ext cx="1545117" cy="618046"/>
      </dsp:txXfrm>
    </dsp:sp>
    <dsp:sp modelId="{9D0AA9AB-262B-4210-B761-65C8BC287B9A}">
      <dsp:nvSpPr>
        <dsp:cNvPr id="0" name=""/>
        <dsp:cNvSpPr/>
      </dsp:nvSpPr>
      <dsp:spPr>
        <a:xfrm>
          <a:off x="4138886" y="2240529"/>
          <a:ext cx="942521" cy="94252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CF13D-9C04-42B4-ABDB-753A932A05F4}">
      <dsp:nvSpPr>
        <dsp:cNvPr id="0" name=""/>
        <dsp:cNvSpPr/>
      </dsp:nvSpPr>
      <dsp:spPr>
        <a:xfrm>
          <a:off x="4339752" y="2441394"/>
          <a:ext cx="540791" cy="5407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43EC71-B8A6-4BF5-A971-2941EBCFEF34}">
      <dsp:nvSpPr>
        <dsp:cNvPr id="0" name=""/>
        <dsp:cNvSpPr/>
      </dsp:nvSpPr>
      <dsp:spPr>
        <a:xfrm>
          <a:off x="3837589" y="3476623"/>
          <a:ext cx="1545117" cy="61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IN" sz="1100" kern="1200"/>
            <a:t>Experiential learning and Many More Initiatives</a:t>
          </a:r>
          <a:endParaRPr lang="en-US" sz="1100" kern="1200"/>
        </a:p>
      </dsp:txBody>
      <dsp:txXfrm>
        <a:off x="3837589" y="3476623"/>
        <a:ext cx="1545117" cy="6180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biopython.org/wiki/Main_Page"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4" name="Google Shape;4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 name="Google Shape;45;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23</a:t>
            </a:fld>
            <a:endParaRPr/>
          </a:p>
        </p:txBody>
      </p:sp>
      <p:sp>
        <p:nvSpPr>
          <p:cNvPr id="118" name="Google Shape;11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19" name="Google Shape;119;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2ac2e19f51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32ac2e19f51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ac2e19f51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32ac2e19f51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2ac2e19f51_0_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32ac2e19f51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2ac2e19f51_0_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32ac2e19f51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2ac2e19f51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32ac2e19f51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6" name="Google Shape;5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p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15</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c91bf4e27f_0_5:notes"/>
          <p:cNvSpPr txBox="1">
            <a:spLocks noGrp="1"/>
          </p:cNvSpPr>
          <p:nvPr>
            <p:ph type="body" idx="1"/>
          </p:nvPr>
        </p:nvSpPr>
        <p:spPr>
          <a:xfrm>
            <a:off x="685800" y="4343400"/>
            <a:ext cx="5484900" cy="411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2c91bf4e27f_0_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81" name="Google Shape;48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Bioinformatics: the science of collecting and analysing complex biological data such as genetic</a:t>
            </a:r>
            <a:endParaRPr/>
          </a:p>
          <a:p>
            <a:pPr marL="0" lvl="0" indent="0" algn="l" rtl="0">
              <a:spcBef>
                <a:spcPts val="0"/>
              </a:spcBef>
              <a:spcAft>
                <a:spcPts val="0"/>
              </a:spcAft>
              <a:buSzPts val="1800"/>
              <a:buNone/>
            </a:pPr>
            <a:r>
              <a:rPr lang="en-US" u="sng">
                <a:solidFill>
                  <a:srgbClr val="000000"/>
                </a:solidFill>
                <a:hlinkClick r:id="rId3">
                  <a:extLst>
                    <a:ext uri="{A12FA001-AC4F-418D-AE19-62706E023703}">
                      <ahyp:hlinkClr xmlns:ahyp="http://schemas.microsoft.com/office/drawing/2018/hyperlinkcolor" val="tx"/>
                    </a:ext>
                  </a:extLst>
                </a:hlinkClick>
              </a:rPr>
              <a:t>Biopython</a:t>
            </a:r>
            <a:r>
              <a:rPr lang="en-US"/>
              <a:t> (a set of tools for </a:t>
            </a:r>
            <a:r>
              <a:rPr lang="en-US" b="1"/>
              <a:t>bionformatics</a:t>
            </a:r>
            <a:r>
              <a:rPr lang="en-US"/>
              <a:t> written using Python)</a:t>
            </a:r>
            <a:endParaRPr/>
          </a:p>
          <a:p>
            <a:pPr marL="0" lvl="0" indent="0" algn="l" rtl="0">
              <a:spcBef>
                <a:spcPts val="0"/>
              </a:spcBef>
              <a:spcAft>
                <a:spcPts val="0"/>
              </a:spcAft>
              <a:buSzPts val="1800"/>
              <a:buNone/>
            </a:pPr>
            <a:r>
              <a:rPr lang="en-US"/>
              <a:t>Evolutionary biology looks at the molecules of different organisms and determines whether they share a common evolutionary history.</a:t>
            </a:r>
            <a:endParaRPr/>
          </a:p>
          <a:p>
            <a:pPr marL="0" lvl="0" indent="0" algn="l" rtl="0">
              <a:spcBef>
                <a:spcPts val="0"/>
              </a:spcBef>
              <a:spcAft>
                <a:spcPts val="0"/>
              </a:spcAft>
              <a:buSzPts val="1800"/>
              <a:buNone/>
            </a:pPr>
            <a:r>
              <a:rPr lang="en-US"/>
              <a:t>Using bioinformatic techniques, scientists can test theories about how various proteins interact. These tests may help scientists understand how diseases develop in living organisms.</a:t>
            </a:r>
            <a:endParaRPr/>
          </a:p>
        </p:txBody>
      </p:sp>
      <p:sp>
        <p:nvSpPr>
          <p:cNvPr id="482" name="Google Shape;482;p4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63</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c91bf4e27f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g2c91bf4e27f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03" name="Google Shape;503;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5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66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4438ef9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4438ef9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4438ef99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19</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20</a:t>
            </a:fld>
            <a:endParaRPr/>
          </a:p>
        </p:txBody>
      </p:sp>
      <p:sp>
        <p:nvSpPr>
          <p:cNvPr id="91" name="Google Shape;9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21</a:t>
            </a:fld>
            <a:endParaRPr/>
          </a:p>
        </p:txBody>
      </p:sp>
      <p:sp>
        <p:nvSpPr>
          <p:cNvPr id="100" name="Google Shape;10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01" name="Google Shape;101;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22</a:t>
            </a:fld>
            <a:endParaRPr/>
          </a:p>
        </p:txBody>
      </p:sp>
      <p:sp>
        <p:nvSpPr>
          <p:cNvPr id="109" name="Google Shape;10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10" name="Google Shape;11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5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 name="Google Shape;15;p5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6" name="Google Shape;16;p53"/>
          <p:cNvSpPr txBox="1">
            <a:spLocks noGrp="1"/>
          </p:cNvSpPr>
          <p:nvPr>
            <p:ph type="dt" idx="10"/>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898989"/>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5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5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54"/>
          <p:cNvSpPr txBox="1">
            <a:spLocks noGrp="1"/>
          </p:cNvSpPr>
          <p:nvPr>
            <p:ph type="dt" idx="10"/>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898989"/>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56"/>
          <p:cNvSpPr txBox="1">
            <a:spLocks noGrp="1"/>
          </p:cNvSpPr>
          <p:nvPr>
            <p:ph type="dt" idx="10"/>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898989"/>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1pPr>
            <a:lvl2pPr marL="0" marR="0" lvl="1"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2pPr>
            <a:lvl3pPr marL="0" marR="0" lvl="2"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3pPr>
            <a:lvl4pPr marL="0" marR="0" lvl="3"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4pPr>
            <a:lvl5pPr marL="0" marR="0" lvl="4"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5pPr>
            <a:lvl6pPr marL="0" marR="0" lvl="5"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6pPr>
            <a:lvl7pPr marL="0" marR="0" lvl="6"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7pPr>
            <a:lvl8pPr marL="0" marR="0" lvl="7"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8pPr>
            <a:lvl9pPr marL="0" marR="0" lvl="8"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5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58"/>
          <p:cNvSpPr txBox="1">
            <a:spLocks noGrp="1"/>
          </p:cNvSpPr>
          <p:nvPr>
            <p:ph type="dt" idx="10"/>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400">
                <a:solidFill>
                  <a:srgbClr val="898989"/>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1pPr>
            <a:lvl2pPr marL="0" marR="0" lvl="1"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2pPr>
            <a:lvl3pPr marL="0" marR="0" lvl="2"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3pPr>
            <a:lvl4pPr marL="0" marR="0" lvl="3"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4pPr>
            <a:lvl5pPr marL="0" marR="0" lvl="4"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5pPr>
            <a:lvl6pPr marL="0" marR="0" lvl="5"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6pPr>
            <a:lvl7pPr marL="0" marR="0" lvl="6"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7pPr>
            <a:lvl8pPr marL="0" marR="0" lvl="7"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8pPr>
            <a:lvl9pPr marL="0" marR="0" lvl="8" indent="0" algn="l">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5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52"/>
          <p:cNvSpPr txBox="1">
            <a:spLocks noGrp="1"/>
          </p:cNvSpPr>
          <p:nvPr>
            <p:ph type="dt" idx="10"/>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strike="noStrike" cap="none">
                <a:solidFill>
                  <a:srgbClr val="898989"/>
                </a:solidFill>
                <a:latin typeface="Tahoma"/>
                <a:ea typeface="Tahoma"/>
                <a:cs typeface="Tahoma"/>
                <a:sym typeface="Tahoma"/>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5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3" name="Google Shape;23;p5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55"/>
          <p:cNvSpPr txBox="1">
            <a:spLocks noGrp="1"/>
          </p:cNvSpPr>
          <p:nvPr>
            <p:ph type="dt" idx="10"/>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rgbClr val="898989"/>
                </a:solidFill>
                <a:latin typeface="Tahoma"/>
                <a:ea typeface="Tahoma"/>
                <a:cs typeface="Tahoma"/>
                <a:sym typeface="Tahoma"/>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Google Shape;26;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3" name="Google Shape;33;p5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57"/>
          <p:cNvSpPr txBox="1">
            <a:spLocks noGrp="1"/>
          </p:cNvSpPr>
          <p:nvPr>
            <p:ph type="dt" idx="10"/>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400" b="0" i="0" u="none">
                <a:solidFill>
                  <a:srgbClr val="898989"/>
                </a:solidFill>
                <a:latin typeface="Tahoma"/>
                <a:ea typeface="Tahoma"/>
                <a:cs typeface="Tahoma"/>
                <a:sym typeface="Tahoma"/>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5" name="Google Shape;35;p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6" name="Google Shape;36;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SzPts val="1800"/>
              <a:buFont typeface="Calibri"/>
              <a:buNone/>
              <a:defRPr sz="1800" b="0" i="0" u="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www.research.att.com/~bs" TargetMode="External"/><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hyperlink" Target="http://www.parashift.com/c++-faq-lite" TargetMode="External"/><Relationship Id="rId4" Type="http://schemas.openxmlformats.org/officeDocument/2006/relationships/hyperlink" Target="http://www.cplusplus.com/doc/tutoria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oleObject" Target="../embeddings/oleObject1.bin"/><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1.png"/><Relationship Id="rId9"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oleObject" Target="../embeddings/oleObject1.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2.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6"/>
        <p:cNvGrpSpPr/>
        <p:nvPr/>
      </p:nvGrpSpPr>
      <p:grpSpPr>
        <a:xfrm>
          <a:off x="0" y="0"/>
          <a:ext cx="0" cy="0"/>
          <a:chOff x="0" y="0"/>
          <a:chExt cx="0" cy="0"/>
        </a:xfrm>
      </p:grpSpPr>
      <p:sp>
        <p:nvSpPr>
          <p:cNvPr id="47" name="Google Shape;47;p1"/>
          <p:cNvSpPr txBox="1">
            <a:spLocks noGrp="1"/>
          </p:cNvSpPr>
          <p:nvPr>
            <p:ph type="ctrTitle"/>
          </p:nvPr>
        </p:nvSpPr>
        <p:spPr>
          <a:xfrm>
            <a:off x="179387" y="990600"/>
            <a:ext cx="8856662" cy="26844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10253F"/>
              </a:buClr>
              <a:buSzPts val="5400"/>
              <a:buFont typeface="Abril Fatface"/>
              <a:buNone/>
            </a:pPr>
            <a:r>
              <a:rPr lang="en-US" sz="5400" b="0" i="0" u="none">
                <a:solidFill>
                  <a:srgbClr val="10253F"/>
                </a:solidFill>
                <a:latin typeface="Abril Fatface"/>
                <a:ea typeface="Abril Fatface"/>
                <a:cs typeface="Abril Fatface"/>
                <a:sym typeface="Abril Fatface"/>
              </a:rPr>
              <a:t>Object Oriented Programing</a:t>
            </a:r>
            <a:endParaRPr/>
          </a:p>
        </p:txBody>
      </p:sp>
      <p:graphicFrame>
        <p:nvGraphicFramePr>
          <p:cNvPr id="48" name="Google Shape;48;p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48" name="Google Shape;48;p1"/>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cxnSp>
        <p:nvCxnSpPr>
          <p:cNvPr id="49" name="Google Shape;49;p1"/>
          <p:cNvCxnSpPr/>
          <p:nvPr/>
        </p:nvCxnSpPr>
        <p:spPr>
          <a:xfrm>
            <a:off x="1042987" y="3789362"/>
            <a:ext cx="7058025"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sp>
        <p:nvSpPr>
          <p:cNvPr id="50" name="Google Shape;50;p1"/>
          <p:cNvSpPr txBox="1"/>
          <p:nvPr/>
        </p:nvSpPr>
        <p:spPr>
          <a:xfrm>
            <a:off x="3733800" y="3962400"/>
            <a:ext cx="2762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76092"/>
              </a:buClr>
              <a:buSzPts val="2400"/>
              <a:buFont typeface="Arial Rounded"/>
              <a:buNone/>
            </a:pPr>
            <a:r>
              <a:rPr lang="en-US" sz="2400" b="1" i="0" u="none" strike="noStrike" cap="none">
                <a:solidFill>
                  <a:srgbClr val="376092"/>
                </a:solidFill>
                <a:latin typeface="Arial Rounded"/>
                <a:ea typeface="Arial Rounded"/>
                <a:cs typeface="Arial Rounded"/>
                <a:sym typeface="Arial Rounded"/>
              </a:rPr>
              <a:t>Lecture #0</a:t>
            </a:r>
            <a:endParaRPr/>
          </a:p>
        </p:txBody>
      </p:sp>
      <p:sp>
        <p:nvSpPr>
          <p:cNvPr id="51" name="Google Shape;51;p1"/>
          <p:cNvSpPr txBox="1">
            <a:spLocks noGrp="1"/>
          </p:cNvSpPr>
          <p:nvPr>
            <p:ph type="subTitle" idx="1"/>
          </p:nvPr>
        </p:nvSpPr>
        <p:spPr>
          <a:xfrm>
            <a:off x="2819400" y="4495800"/>
            <a:ext cx="3505200" cy="990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98989"/>
              </a:buClr>
              <a:buSzPts val="2400"/>
              <a:buNone/>
            </a:pPr>
            <a:r>
              <a:rPr lang="en-US" sz="2400" b="0" i="0" u="none">
                <a:solidFill>
                  <a:srgbClr val="898989"/>
                </a:solidFill>
                <a:latin typeface="Calibri"/>
                <a:ea typeface="Calibri"/>
                <a:cs typeface="Calibri"/>
                <a:sym typeface="Calibri"/>
              </a:rPr>
              <a:t>     </a:t>
            </a:r>
            <a:endParaRPr/>
          </a:p>
        </p:txBody>
      </p:sp>
      <p:sp>
        <p:nvSpPr>
          <p:cNvPr id="52" name="Google Shape;52;p1"/>
          <p:cNvSpPr txBox="1"/>
          <p:nvPr/>
        </p:nvSpPr>
        <p:spPr>
          <a:xfrm>
            <a:off x="228600" y="632460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53" name="Google Shape;53;p1" descr="http://www.mindfreakerstuff.com/wp-content/uploads/2012/12/c++4.jpg"/>
          <p:cNvPicPr preferRelativeResize="0"/>
          <p:nvPr/>
        </p:nvPicPr>
        <p:blipFill rotWithShape="1">
          <a:blip r:embed="rId5">
            <a:alphaModFix/>
          </a:blip>
          <a:srcRect/>
          <a:stretch/>
        </p:blipFill>
        <p:spPr>
          <a:xfrm>
            <a:off x="6553200" y="4038600"/>
            <a:ext cx="2381250" cy="213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EAE6-0FF8-2DAA-FB61-FF8926FD68BF}"/>
              </a:ext>
            </a:extLst>
          </p:cNvPr>
          <p:cNvSpPr>
            <a:spLocks noGrp="1"/>
          </p:cNvSpPr>
          <p:nvPr>
            <p:ph type="title"/>
          </p:nvPr>
        </p:nvSpPr>
        <p:spPr>
          <a:xfrm>
            <a:off x="628650" y="1131094"/>
            <a:ext cx="7886700" cy="994172"/>
          </a:xfrm>
        </p:spPr>
        <p:txBody>
          <a:bodyPr>
            <a:normAutofit fontScale="90000"/>
          </a:bodyPr>
          <a:lstStyle/>
          <a:p>
            <a:r>
              <a:rPr lang="en-US" sz="3150" b="1" dirty="0">
                <a:latin typeface="Times New Roman" panose="02020603050405020304" pitchFamily="18" charset="0"/>
                <a:ea typeface="Calibri" panose="020F0502020204030204" pitchFamily="34" charset="0"/>
              </a:rPr>
              <a:t>Grade Revision and Overall Welfare (GROW)</a:t>
            </a:r>
            <a:endParaRPr lang="en-IN" sz="3150" dirty="0"/>
          </a:p>
        </p:txBody>
      </p:sp>
      <p:sp>
        <p:nvSpPr>
          <p:cNvPr id="3" name="Content Placeholder 2">
            <a:extLst>
              <a:ext uri="{FF2B5EF4-FFF2-40B4-BE49-F238E27FC236}">
                <a16:creationId xmlns:a16="http://schemas.microsoft.com/office/drawing/2014/main" id="{7CCAAE80-6C1D-D84F-72BE-B04ADFF6990F}"/>
              </a:ext>
            </a:extLst>
          </p:cNvPr>
          <p:cNvSpPr>
            <a:spLocks noGrp="1"/>
          </p:cNvSpPr>
          <p:nvPr>
            <p:ph idx="1"/>
          </p:nvPr>
        </p:nvSpPr>
        <p:spPr>
          <a:xfrm>
            <a:off x="628650" y="2304288"/>
            <a:ext cx="7886700" cy="3188970"/>
          </a:xfrm>
        </p:spPr>
        <p:txBody>
          <a:bodyPr>
            <a:normAutofit/>
          </a:bodyPr>
          <a:lstStyle/>
          <a:p>
            <a:r>
              <a:rPr lang="en-US" sz="1650">
                <a:latin typeface="Times New Roman" panose="02020603050405020304" pitchFamily="18" charset="0"/>
                <a:ea typeface="Calibri" panose="020F0502020204030204" pitchFamily="34" charset="0"/>
              </a:rPr>
              <a:t>Enlist applicable national/international competitions/hackathons of repute and guide the students about opportunity to improve their existing grades through their involvement </a:t>
            </a:r>
            <a:endParaRPr lang="en-IN" sz="1650"/>
          </a:p>
        </p:txBody>
      </p:sp>
    </p:spTree>
    <p:extLst>
      <p:ext uri="{BB962C8B-B14F-4D97-AF65-F5344CB8AC3E}">
        <p14:creationId xmlns:p14="http://schemas.microsoft.com/office/powerpoint/2010/main" val="45860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4D83-9C71-8A00-EBB5-E5CF028069E7}"/>
              </a:ext>
            </a:extLst>
          </p:cNvPr>
          <p:cNvSpPr>
            <a:spLocks noGrp="1"/>
          </p:cNvSpPr>
          <p:nvPr>
            <p:ph type="title"/>
          </p:nvPr>
        </p:nvSpPr>
        <p:spPr>
          <a:xfrm>
            <a:off x="628650" y="1131094"/>
            <a:ext cx="7886700" cy="994172"/>
          </a:xfrm>
        </p:spPr>
        <p:txBody>
          <a:bodyPr>
            <a:normAutofit/>
          </a:bodyPr>
          <a:lstStyle/>
          <a:p>
            <a:r>
              <a:rPr lang="en-US" sz="3150" dirty="0"/>
              <a:t>Attendance Relaxation </a:t>
            </a:r>
            <a:r>
              <a:rPr lang="en-US" sz="1350" b="1" dirty="0"/>
              <a:t>(only for </a:t>
            </a:r>
            <a:r>
              <a:rPr lang="en-IN" sz="1350" b="1" dirty="0">
                <a:latin typeface="Times New Roman" panose="02020603050405020304" pitchFamily="18" charset="0"/>
                <a:ea typeface="Calibri" panose="020F0502020204030204" pitchFamily="34" charset="0"/>
              </a:rPr>
              <a:t>Pre-final/Final year of the programme)</a:t>
            </a:r>
            <a:endParaRPr lang="en-IN" sz="3150" b="1" dirty="0"/>
          </a:p>
        </p:txBody>
      </p:sp>
      <p:sp>
        <p:nvSpPr>
          <p:cNvPr id="3" name="Content Placeholder 2">
            <a:extLst>
              <a:ext uri="{FF2B5EF4-FFF2-40B4-BE49-F238E27FC236}">
                <a16:creationId xmlns:a16="http://schemas.microsoft.com/office/drawing/2014/main" id="{35DE989A-8432-A607-C810-0FED061493B6}"/>
              </a:ext>
            </a:extLst>
          </p:cNvPr>
          <p:cNvSpPr>
            <a:spLocks noGrp="1"/>
          </p:cNvSpPr>
          <p:nvPr>
            <p:ph idx="1"/>
          </p:nvPr>
        </p:nvSpPr>
        <p:spPr>
          <a:xfrm>
            <a:off x="628650" y="2304288"/>
            <a:ext cx="7886700" cy="3188970"/>
          </a:xfrm>
        </p:spPr>
        <p:txBody>
          <a:bodyPr>
            <a:normAutofit/>
          </a:bodyPr>
          <a:lstStyle/>
          <a:p>
            <a:r>
              <a:rPr lang="en-IN" sz="1650" dirty="0">
                <a:latin typeface="Times New Roman" panose="02020603050405020304" pitchFamily="18" charset="0"/>
                <a:ea typeface="Times New Roman" panose="02020603050405020304" pitchFamily="18" charset="0"/>
              </a:rPr>
              <a:t>Students with a CGPA of </a:t>
            </a:r>
            <a:r>
              <a:rPr lang="en-IN" sz="1650" b="1" dirty="0">
                <a:latin typeface="Times New Roman" panose="02020603050405020304" pitchFamily="18" charset="0"/>
                <a:ea typeface="Times New Roman" panose="02020603050405020304" pitchFamily="18" charset="0"/>
              </a:rPr>
              <a:t>8 or higher</a:t>
            </a:r>
            <a:r>
              <a:rPr lang="en-IN" sz="1650" dirty="0">
                <a:latin typeface="Times New Roman" panose="02020603050405020304" pitchFamily="18" charset="0"/>
                <a:ea typeface="Times New Roman" panose="02020603050405020304" pitchFamily="18" charset="0"/>
              </a:rPr>
              <a:t> can apply for an attendance relaxation in their pre-final/final year. Eligible students will be granted a </a:t>
            </a:r>
            <a:r>
              <a:rPr lang="en-IN" sz="1650" b="1" dirty="0">
                <a:latin typeface="Times New Roman" panose="02020603050405020304" pitchFamily="18" charset="0"/>
                <a:ea typeface="Times New Roman" panose="02020603050405020304" pitchFamily="18" charset="0"/>
              </a:rPr>
              <a:t>10% attendance relaxation</a:t>
            </a:r>
            <a:r>
              <a:rPr lang="en-IN" sz="1650" dirty="0">
                <a:latin typeface="Times New Roman" panose="02020603050405020304" pitchFamily="18" charset="0"/>
                <a:ea typeface="Times New Roman" panose="02020603050405020304" pitchFamily="18" charset="0"/>
              </a:rPr>
              <a:t> to support their career development for pursuing the following aspirations like:</a:t>
            </a:r>
          </a:p>
          <a:p>
            <a:endParaRPr lang="en-IN" sz="1650" dirty="0">
              <a:latin typeface="Times New Roman" panose="02020603050405020304" pitchFamily="18" charset="0"/>
              <a:ea typeface="Times New Roman" panose="02020603050405020304" pitchFamily="18" charset="0"/>
            </a:endParaRPr>
          </a:p>
          <a:p>
            <a:pPr marL="600075" lvl="1" indent="-257175">
              <a:buFont typeface="+mj-lt"/>
              <a:buAutoNum type="arabicPeriod"/>
            </a:pPr>
            <a:r>
              <a:rPr lang="en-IN" sz="1650" dirty="0">
                <a:latin typeface="Times New Roman" panose="02020603050405020304" pitchFamily="18" charset="0"/>
                <a:ea typeface="Times New Roman" panose="02020603050405020304" pitchFamily="18" charset="0"/>
              </a:rPr>
              <a:t>Preparation of Competitive Exam</a:t>
            </a:r>
          </a:p>
          <a:p>
            <a:pPr marL="600075" lvl="1" indent="-257175">
              <a:buFont typeface="+mj-lt"/>
              <a:buAutoNum type="arabicPeriod"/>
            </a:pPr>
            <a:r>
              <a:rPr lang="en-IN" sz="1650" dirty="0">
                <a:latin typeface="Times New Roman" panose="02020603050405020304" pitchFamily="18" charset="0"/>
                <a:ea typeface="Times New Roman" panose="02020603050405020304" pitchFamily="18" charset="0"/>
              </a:rPr>
              <a:t>Preparation of Technical Competition</a:t>
            </a:r>
          </a:p>
          <a:p>
            <a:pPr marL="600075" lvl="1" indent="-257175">
              <a:buFont typeface="+mj-lt"/>
              <a:buAutoNum type="arabicPeriod"/>
            </a:pPr>
            <a:r>
              <a:rPr lang="en-IN" sz="1650" dirty="0">
                <a:latin typeface="Times New Roman" panose="02020603050405020304" pitchFamily="18" charset="0"/>
                <a:ea typeface="Times New Roman" panose="02020603050405020304" pitchFamily="18" charset="0"/>
              </a:rPr>
              <a:t>Freelancing Activity/Entrepreneurship/ Revenue Generation</a:t>
            </a:r>
          </a:p>
          <a:p>
            <a:pPr marL="600075" lvl="1" indent="-257175">
              <a:buFont typeface="+mj-lt"/>
              <a:buAutoNum type="arabicPeriod"/>
            </a:pPr>
            <a:r>
              <a:rPr lang="en-IN" sz="1650" dirty="0">
                <a:latin typeface="Times New Roman" panose="02020603050405020304" pitchFamily="18" charset="0"/>
                <a:ea typeface="Times New Roman" panose="02020603050405020304" pitchFamily="18" charset="0"/>
              </a:rPr>
              <a:t>Industry/ Field Project</a:t>
            </a:r>
          </a:p>
          <a:p>
            <a:pPr marL="600075" lvl="1" indent="-257175">
              <a:buFont typeface="+mj-lt"/>
              <a:buAutoNum type="arabicPeriod"/>
            </a:pPr>
            <a:r>
              <a:rPr lang="en-IN" sz="1650" dirty="0">
                <a:latin typeface="Times New Roman" panose="02020603050405020304" pitchFamily="18" charset="0"/>
                <a:ea typeface="Times New Roman" panose="02020603050405020304" pitchFamily="18" charset="0"/>
              </a:rPr>
              <a:t>Consultancy Project</a:t>
            </a:r>
          </a:p>
          <a:p>
            <a:endParaRPr lang="en-IN" sz="1650" dirty="0"/>
          </a:p>
        </p:txBody>
      </p:sp>
    </p:spTree>
    <p:extLst>
      <p:ext uri="{BB962C8B-B14F-4D97-AF65-F5344CB8AC3E}">
        <p14:creationId xmlns:p14="http://schemas.microsoft.com/office/powerpoint/2010/main" val="3772612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9144-B2ED-FCC1-D649-3C806C277AF9}"/>
              </a:ext>
            </a:extLst>
          </p:cNvPr>
          <p:cNvSpPr>
            <a:spLocks noGrp="1"/>
          </p:cNvSpPr>
          <p:nvPr>
            <p:ph type="title"/>
          </p:nvPr>
        </p:nvSpPr>
        <p:spPr>
          <a:xfrm>
            <a:off x="628650" y="1131094"/>
            <a:ext cx="7886700" cy="994172"/>
          </a:xfrm>
        </p:spPr>
        <p:txBody>
          <a:bodyPr>
            <a:normAutofit/>
          </a:bodyPr>
          <a:lstStyle/>
          <a:p>
            <a:pPr algn="ctr"/>
            <a:r>
              <a:rPr lang="en-US" sz="2100" b="1" dirty="0">
                <a:latin typeface="Times New Roman" panose="02020603050405020304" pitchFamily="18" charset="0"/>
                <a:ea typeface="Calibri" panose="020F0502020204030204" pitchFamily="34" charset="0"/>
              </a:rPr>
              <a:t>Continuous Assessment Reduction through Experience (CARE) </a:t>
            </a:r>
            <a:endParaRPr lang="en-IN" sz="2100" dirty="0"/>
          </a:p>
        </p:txBody>
      </p:sp>
      <p:sp>
        <p:nvSpPr>
          <p:cNvPr id="3" name="Content Placeholder 2">
            <a:extLst>
              <a:ext uri="{FF2B5EF4-FFF2-40B4-BE49-F238E27FC236}">
                <a16:creationId xmlns:a16="http://schemas.microsoft.com/office/drawing/2014/main" id="{10FD523A-D095-5D22-20CA-B76A88BE8D35}"/>
              </a:ext>
            </a:extLst>
          </p:cNvPr>
          <p:cNvSpPr>
            <a:spLocks noGrp="1"/>
          </p:cNvSpPr>
          <p:nvPr>
            <p:ph idx="1"/>
          </p:nvPr>
        </p:nvSpPr>
        <p:spPr>
          <a:xfrm>
            <a:off x="628650" y="2304288"/>
            <a:ext cx="7886700" cy="3188970"/>
          </a:xfrm>
        </p:spPr>
        <p:txBody>
          <a:bodyPr>
            <a:normAutofit/>
          </a:bodyPr>
          <a:lstStyle/>
          <a:p>
            <a:r>
              <a:rPr lang="en-US" sz="1650" dirty="0">
                <a:latin typeface="Times New Roman" panose="02020603050405020304" pitchFamily="18" charset="0"/>
                <a:ea typeface="Calibri" panose="020F0502020204030204" pitchFamily="34" charset="0"/>
              </a:rPr>
              <a:t>Brief introduction of the continuous assessment of the course. </a:t>
            </a:r>
          </a:p>
          <a:p>
            <a:r>
              <a:rPr lang="en-US" sz="1650" dirty="0">
                <a:latin typeface="Times New Roman" panose="02020603050405020304" pitchFamily="18" charset="0"/>
                <a:ea typeface="Calibri" panose="020F0502020204030204" pitchFamily="34" charset="0"/>
              </a:rPr>
              <a:t>Students must be made aware of the CA modification that can be applicable to the course. </a:t>
            </a:r>
          </a:p>
          <a:p>
            <a:r>
              <a:rPr lang="en-US" sz="1650" dirty="0">
                <a:latin typeface="Times New Roman" panose="02020603050405020304" pitchFamily="18" charset="0"/>
                <a:ea typeface="Calibri" panose="020F0502020204030204" pitchFamily="34" charset="0"/>
              </a:rPr>
              <a:t>Identify innovative CA models like real life problems, surveys live projects etc. </a:t>
            </a:r>
          </a:p>
          <a:p>
            <a:r>
              <a:rPr lang="en-US" sz="1650" dirty="0">
                <a:latin typeface="Times New Roman" panose="02020603050405020304" pitchFamily="18" charset="0"/>
                <a:ea typeface="Calibri" panose="020F0502020204030204" pitchFamily="34" charset="0"/>
              </a:rPr>
              <a:t>State examples of real-life problems that can be taken up for the course.</a:t>
            </a:r>
            <a:endParaRPr lang="en-IN" sz="1650" dirty="0"/>
          </a:p>
        </p:txBody>
      </p:sp>
    </p:spTree>
    <p:extLst>
      <p:ext uri="{BB962C8B-B14F-4D97-AF65-F5344CB8AC3E}">
        <p14:creationId xmlns:p14="http://schemas.microsoft.com/office/powerpoint/2010/main" val="110185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E3B3-A39C-7B32-BF92-8C7996E72BD7}"/>
              </a:ext>
            </a:extLst>
          </p:cNvPr>
          <p:cNvSpPr>
            <a:spLocks noGrp="1"/>
          </p:cNvSpPr>
          <p:nvPr>
            <p:ph type="title"/>
          </p:nvPr>
        </p:nvSpPr>
        <p:spPr>
          <a:xfrm>
            <a:off x="628650" y="1131094"/>
            <a:ext cx="7886700" cy="994172"/>
          </a:xfrm>
        </p:spPr>
        <p:txBody>
          <a:bodyPr>
            <a:normAutofit/>
          </a:bodyPr>
          <a:lstStyle/>
          <a:p>
            <a:pPr algn="ctr"/>
            <a:r>
              <a:rPr lang="en-US" sz="2100" b="1" dirty="0"/>
              <a:t>Students in active decision-making through Student Committees </a:t>
            </a:r>
            <a:endParaRPr lang="en-IN" sz="2100" b="1" dirty="0"/>
          </a:p>
        </p:txBody>
      </p:sp>
      <p:sp>
        <p:nvSpPr>
          <p:cNvPr id="3" name="Content Placeholder 2">
            <a:extLst>
              <a:ext uri="{FF2B5EF4-FFF2-40B4-BE49-F238E27FC236}">
                <a16:creationId xmlns:a16="http://schemas.microsoft.com/office/drawing/2014/main" id="{1430829E-BE3D-BC58-9F10-81934714CA7D}"/>
              </a:ext>
            </a:extLst>
          </p:cNvPr>
          <p:cNvSpPr>
            <a:spLocks noGrp="1"/>
          </p:cNvSpPr>
          <p:nvPr>
            <p:ph idx="1"/>
          </p:nvPr>
        </p:nvSpPr>
        <p:spPr>
          <a:xfrm>
            <a:off x="628650" y="2304288"/>
            <a:ext cx="7886700" cy="3188970"/>
          </a:xfrm>
        </p:spPr>
        <p:txBody>
          <a:bodyPr>
            <a:normAutofit/>
          </a:bodyPr>
          <a:lstStyle/>
          <a:p>
            <a:pPr>
              <a:spcAft>
                <a:spcPts val="750"/>
              </a:spcAft>
            </a:pPr>
            <a:r>
              <a:rPr lang="en-IN" sz="1650" dirty="0">
                <a:latin typeface="Times New Roman" panose="02020603050405020304" pitchFamily="18" charset="0"/>
                <a:ea typeface="Times New Roman" panose="02020603050405020304" pitchFamily="18" charset="0"/>
                <a:cs typeface="Mangal" panose="02040503050203030202" pitchFamily="18" charset="0"/>
              </a:rPr>
              <a:t>Students will be actively involved in decision-making related to academic and learning procedures applicable to them, by becoming a member of various committees as listed below:</a:t>
            </a:r>
            <a:endParaRPr lang="en-IN" sz="1650" dirty="0">
              <a:latin typeface="Calibri" panose="020F0502020204030204" pitchFamily="34" charset="0"/>
              <a:ea typeface="Calibri" panose="020F0502020204030204" pitchFamily="34" charset="0"/>
              <a:cs typeface="Mangal" panose="02040503050203030202" pitchFamily="18" charset="0"/>
            </a:endParaRPr>
          </a:p>
          <a:p>
            <a:pPr marL="557213" lvl="1" indent="-214313">
              <a:spcAft>
                <a:spcPts val="750"/>
              </a:spcAft>
              <a:buFont typeface="+mj-lt"/>
              <a:buAutoNum type="alphaLcPeriod"/>
              <a:tabLst>
                <a:tab pos="200025" algn="l"/>
              </a:tabLst>
            </a:pPr>
            <a:r>
              <a:rPr lang="en-IN" sz="1650" dirty="0">
                <a:latin typeface="Times New Roman" panose="02020603050405020304" pitchFamily="18" charset="0"/>
                <a:ea typeface="Times New Roman" panose="02020603050405020304" pitchFamily="18" charset="0"/>
                <a:cs typeface="Mangal" panose="02040503050203030202" pitchFamily="18" charset="0"/>
              </a:rPr>
              <a:t>Student Academic and Project Review Committee</a:t>
            </a:r>
            <a:endParaRPr lang="en-IN" sz="1650" dirty="0">
              <a:latin typeface="Calibri" panose="020F0502020204030204" pitchFamily="34" charset="0"/>
              <a:ea typeface="Calibri" panose="020F0502020204030204" pitchFamily="34" charset="0"/>
              <a:cs typeface="Mangal" panose="02040503050203030202" pitchFamily="18" charset="0"/>
            </a:endParaRPr>
          </a:p>
          <a:p>
            <a:pPr marL="557213" lvl="1" indent="-214313">
              <a:spcAft>
                <a:spcPts val="750"/>
              </a:spcAft>
              <a:buFont typeface="+mj-lt"/>
              <a:buAutoNum type="alphaLcPeriod"/>
              <a:tabLst>
                <a:tab pos="200025" algn="l"/>
              </a:tabLst>
            </a:pPr>
            <a:r>
              <a:rPr lang="en-IN" sz="1650" dirty="0">
                <a:latin typeface="Times New Roman" panose="02020603050405020304" pitchFamily="18" charset="0"/>
                <a:ea typeface="Times New Roman" panose="02020603050405020304" pitchFamily="18" charset="0"/>
                <a:cs typeface="Mangal" panose="02040503050203030202" pitchFamily="18" charset="0"/>
              </a:rPr>
              <a:t>Student Career Committee</a:t>
            </a:r>
            <a:endParaRPr lang="en-IN" sz="1650" dirty="0">
              <a:latin typeface="Calibri" panose="020F0502020204030204" pitchFamily="34" charset="0"/>
              <a:ea typeface="Calibri" panose="020F0502020204030204" pitchFamily="34" charset="0"/>
              <a:cs typeface="Mangal" panose="02040503050203030202" pitchFamily="18" charset="0"/>
            </a:endParaRPr>
          </a:p>
          <a:p>
            <a:pPr marL="557213" lvl="1" indent="-214313">
              <a:spcAft>
                <a:spcPts val="750"/>
              </a:spcAft>
              <a:buFont typeface="+mj-lt"/>
              <a:buAutoNum type="alphaLcPeriod"/>
              <a:tabLst>
                <a:tab pos="200025" algn="l"/>
              </a:tabLst>
            </a:pPr>
            <a:r>
              <a:rPr lang="en-IN" sz="1650" dirty="0">
                <a:latin typeface="Times New Roman" panose="02020603050405020304" pitchFamily="18" charset="0"/>
                <a:ea typeface="Times New Roman" panose="02020603050405020304" pitchFamily="18" charset="0"/>
                <a:cs typeface="Mangal" panose="02040503050203030202" pitchFamily="18" charset="0"/>
              </a:rPr>
              <a:t>Student entrepreneurship and Media Committee</a:t>
            </a:r>
            <a:endParaRPr lang="en-IN" sz="1650" dirty="0">
              <a:latin typeface="Calibri" panose="020F0502020204030204" pitchFamily="34" charset="0"/>
              <a:ea typeface="Calibri" panose="020F0502020204030204" pitchFamily="34" charset="0"/>
              <a:cs typeface="Mangal" panose="02040503050203030202" pitchFamily="18" charset="0"/>
            </a:endParaRPr>
          </a:p>
          <a:p>
            <a:endParaRPr lang="en-IN" sz="1650" dirty="0"/>
          </a:p>
        </p:txBody>
      </p:sp>
    </p:spTree>
    <p:extLst>
      <p:ext uri="{BB962C8B-B14F-4D97-AF65-F5344CB8AC3E}">
        <p14:creationId xmlns:p14="http://schemas.microsoft.com/office/powerpoint/2010/main" val="136220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12AB-6C9E-6C91-BF9E-FFC67BA50DB1}"/>
              </a:ext>
            </a:extLst>
          </p:cNvPr>
          <p:cNvSpPr>
            <a:spLocks noGrp="1"/>
          </p:cNvSpPr>
          <p:nvPr>
            <p:ph type="title"/>
          </p:nvPr>
        </p:nvSpPr>
        <p:spPr>
          <a:xfrm>
            <a:off x="628650" y="1131094"/>
            <a:ext cx="7886700" cy="994172"/>
          </a:xfrm>
        </p:spPr>
        <p:txBody>
          <a:bodyPr>
            <a:normAutofit/>
          </a:bodyPr>
          <a:lstStyle/>
          <a:p>
            <a:pPr algn="ctr"/>
            <a:r>
              <a:rPr lang="en-US" sz="3600" dirty="0"/>
              <a:t>Interfaces and Contact Information</a:t>
            </a:r>
            <a:endParaRPr lang="en-IN" sz="3600" dirty="0"/>
          </a:p>
        </p:txBody>
      </p:sp>
      <p:sp>
        <p:nvSpPr>
          <p:cNvPr id="3" name="Content Placeholder 2">
            <a:extLst>
              <a:ext uri="{FF2B5EF4-FFF2-40B4-BE49-F238E27FC236}">
                <a16:creationId xmlns:a16="http://schemas.microsoft.com/office/drawing/2014/main" id="{2B342FDF-FA96-F233-F9E9-833DCE3966F2}"/>
              </a:ext>
            </a:extLst>
          </p:cNvPr>
          <p:cNvSpPr>
            <a:spLocks noGrp="1"/>
          </p:cNvSpPr>
          <p:nvPr>
            <p:ph idx="1"/>
          </p:nvPr>
        </p:nvSpPr>
        <p:spPr>
          <a:xfrm>
            <a:off x="628650" y="2304288"/>
            <a:ext cx="7886700" cy="3188970"/>
          </a:xfrm>
        </p:spPr>
        <p:txBody>
          <a:bodyPr>
            <a:normAutofit/>
          </a:bodyPr>
          <a:lstStyle/>
          <a:p>
            <a:pPr>
              <a:spcAft>
                <a:spcPts val="750"/>
              </a:spcAft>
            </a:pPr>
            <a:r>
              <a:rPr lang="en-IN" sz="1650" dirty="0">
                <a:latin typeface="Times New Roman" panose="02020603050405020304" pitchFamily="18" charset="0"/>
                <a:ea typeface="Times New Roman" panose="02020603050405020304" pitchFamily="18" charset="0"/>
                <a:cs typeface="Mangal" panose="02040503050203030202" pitchFamily="18" charset="0"/>
              </a:rPr>
              <a:t>UMS link to apply for EDU Revolution initiatives: </a:t>
            </a:r>
            <a:endParaRPr lang="en-IN" sz="1650" dirty="0">
              <a:latin typeface="Calibri" panose="020F0502020204030204" pitchFamily="34" charset="0"/>
              <a:ea typeface="Calibri" panose="020F0502020204030204" pitchFamily="34" charset="0"/>
              <a:cs typeface="Mangal" panose="02040503050203030202" pitchFamily="18" charset="0"/>
            </a:endParaRPr>
          </a:p>
          <a:p>
            <a:pPr marL="0" indent="0" algn="ctr">
              <a:spcAft>
                <a:spcPts val="750"/>
              </a:spcAft>
              <a:buNone/>
            </a:pPr>
            <a:r>
              <a:rPr lang="en-IN" sz="1500" b="1" i="1" dirty="0">
                <a:latin typeface="Times New Roman" panose="02020603050405020304" pitchFamily="18" charset="0"/>
                <a:ea typeface="Times New Roman" panose="02020603050405020304" pitchFamily="18" charset="0"/>
                <a:cs typeface="Mangal" panose="02040503050203030202" pitchFamily="18" charset="0"/>
              </a:rPr>
              <a:t>UMS Navigation --- LMS </a:t>
            </a:r>
            <a:r>
              <a:rPr lang="en-IN" sz="1500" b="1" i="1" dirty="0">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IN" sz="1500" b="1" i="1" dirty="0">
                <a:latin typeface="Times New Roman" panose="02020603050405020304" pitchFamily="18" charset="0"/>
                <a:ea typeface="Times New Roman" panose="02020603050405020304" pitchFamily="18" charset="0"/>
                <a:cs typeface="Mangal" panose="02040503050203030202" pitchFamily="18" charset="0"/>
              </a:rPr>
              <a:t>  EDU Revolution</a:t>
            </a:r>
            <a:r>
              <a:rPr lang="en-US" sz="1500" b="1" i="1" dirty="0">
                <a:latin typeface="Times New Roman" panose="02020603050405020304" pitchFamily="18" charset="0"/>
                <a:ea typeface="Times New Roman" panose="02020603050405020304" pitchFamily="18" charset="0"/>
                <a:cs typeface="Mangal" panose="02040503050203030202" pitchFamily="18" charset="0"/>
              </a:rPr>
              <a:t>: BE THE CHANGE</a:t>
            </a:r>
          </a:p>
          <a:p>
            <a:pPr marL="0" indent="0" algn="ctr">
              <a:spcAft>
                <a:spcPts val="750"/>
              </a:spcAft>
              <a:buNone/>
            </a:pPr>
            <a:endParaRPr lang="en-IN" sz="1500" i="1" dirty="0">
              <a:latin typeface="Calibri" panose="020F0502020204030204" pitchFamily="34" charset="0"/>
              <a:ea typeface="Calibri" panose="020F0502020204030204" pitchFamily="34" charset="0"/>
              <a:cs typeface="Mangal" panose="02040503050203030202" pitchFamily="18" charset="0"/>
            </a:endParaRPr>
          </a:p>
          <a:p>
            <a:pPr>
              <a:spcAft>
                <a:spcPts val="750"/>
              </a:spcAft>
            </a:pPr>
            <a:r>
              <a:rPr lang="en-IN" sz="1650" dirty="0">
                <a:latin typeface="Times New Roman" panose="02020603050405020304" pitchFamily="18" charset="0"/>
                <a:ea typeface="Times New Roman" panose="02020603050405020304" pitchFamily="18" charset="0"/>
                <a:cs typeface="Mangal" panose="02040503050203030202" pitchFamily="18" charset="0"/>
              </a:rPr>
              <a:t>In case of any query in this regard the student can approach for resolution through RMS at the following path:</a:t>
            </a:r>
            <a:endParaRPr lang="en-IN" sz="1650" dirty="0">
              <a:latin typeface="Calibri" panose="020F0502020204030204" pitchFamily="34" charset="0"/>
              <a:ea typeface="Calibri" panose="020F0502020204030204" pitchFamily="34" charset="0"/>
              <a:cs typeface="Mangal" panose="02040503050203030202" pitchFamily="18" charset="0"/>
            </a:endParaRPr>
          </a:p>
          <a:p>
            <a:pPr marL="0" indent="0" algn="ctr">
              <a:spcAft>
                <a:spcPts val="750"/>
              </a:spcAft>
              <a:buNone/>
            </a:pPr>
            <a:r>
              <a:rPr lang="en-IN" sz="1350" b="1" i="1" dirty="0">
                <a:latin typeface="Times New Roman" panose="02020603050405020304" pitchFamily="18" charset="0"/>
                <a:ea typeface="Times New Roman" panose="02020603050405020304" pitchFamily="18" charset="0"/>
                <a:cs typeface="Mangal" panose="02040503050203030202" pitchFamily="18" charset="0"/>
              </a:rPr>
              <a:t>UMS Navigation--- Relationship management system </a:t>
            </a:r>
            <a:r>
              <a:rPr lang="en-IN" sz="1350" b="1" i="1" dirty="0">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IN" sz="1350" b="1" i="1" dirty="0">
                <a:latin typeface="Times New Roman" panose="02020603050405020304" pitchFamily="18" charset="0"/>
                <a:ea typeface="Times New Roman" panose="02020603050405020304" pitchFamily="18" charset="0"/>
                <a:cs typeface="Mangal" panose="02040503050203030202" pitchFamily="18" charset="0"/>
              </a:rPr>
              <a:t> EDU Revolution</a:t>
            </a:r>
            <a:r>
              <a:rPr lang="en-US" sz="1350" b="1" i="1" dirty="0">
                <a:latin typeface="Times New Roman" panose="02020603050405020304" pitchFamily="18" charset="0"/>
                <a:ea typeface="Times New Roman" panose="02020603050405020304" pitchFamily="18" charset="0"/>
                <a:cs typeface="Mangal" panose="02040503050203030202" pitchFamily="18" charset="0"/>
              </a:rPr>
              <a:t>: BE THE CHANGE</a:t>
            </a:r>
          </a:p>
          <a:p>
            <a:pPr marL="0" indent="0" algn="ctr">
              <a:spcAft>
                <a:spcPts val="750"/>
              </a:spcAft>
              <a:buNone/>
            </a:pPr>
            <a:endParaRPr lang="en-IN" sz="1350" dirty="0">
              <a:latin typeface="Calibri" panose="020F0502020204030204" pitchFamily="34" charset="0"/>
              <a:ea typeface="Calibri" panose="020F0502020204030204" pitchFamily="34" charset="0"/>
              <a:cs typeface="Mangal" panose="02040503050203030202" pitchFamily="18" charset="0"/>
            </a:endParaRPr>
          </a:p>
          <a:p>
            <a:pPr>
              <a:spcAft>
                <a:spcPts val="750"/>
              </a:spcAft>
            </a:pPr>
            <a:r>
              <a:rPr lang="en-US" sz="1650" dirty="0">
                <a:latin typeface="Times New Roman" panose="02020603050405020304" pitchFamily="18" charset="0"/>
                <a:ea typeface="Times New Roman" panose="02020603050405020304" pitchFamily="18" charset="0"/>
                <a:cs typeface="Mangal" panose="02040503050203030202" pitchFamily="18" charset="0"/>
              </a:rPr>
              <a:t>OR get your queries resolved  through the </a:t>
            </a:r>
            <a:r>
              <a:rPr lang="en-IN" sz="1650" b="1" dirty="0">
                <a:latin typeface="Times New Roman" panose="02020603050405020304" pitchFamily="18" charset="0"/>
                <a:ea typeface="Times New Roman" panose="02020603050405020304" pitchFamily="18" charset="0"/>
                <a:cs typeface="Mangal" panose="02040503050203030202" pitchFamily="18" charset="0"/>
              </a:rPr>
              <a:t>Helpline Number: 01824-520150.</a:t>
            </a:r>
            <a:endParaRPr lang="en-IN" sz="1650" dirty="0">
              <a:latin typeface="Calibri" panose="020F0502020204030204" pitchFamily="34" charset="0"/>
              <a:ea typeface="Calibri" panose="020F0502020204030204" pitchFamily="34" charset="0"/>
              <a:cs typeface="Mangal" panose="02040503050203030202" pitchFamily="18" charset="0"/>
            </a:endParaRPr>
          </a:p>
          <a:p>
            <a:endParaRPr lang="en-IN" sz="1650" dirty="0"/>
          </a:p>
        </p:txBody>
      </p:sp>
    </p:spTree>
    <p:extLst>
      <p:ext uri="{BB962C8B-B14F-4D97-AF65-F5344CB8AC3E}">
        <p14:creationId xmlns:p14="http://schemas.microsoft.com/office/powerpoint/2010/main" val="4267821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US" sz="4800" b="0" i="0" u="none">
                <a:solidFill>
                  <a:srgbClr val="C00000"/>
                </a:solidFill>
                <a:latin typeface="Calibri"/>
                <a:ea typeface="Calibri"/>
                <a:cs typeface="Calibri"/>
                <a:sym typeface="Calibri"/>
              </a:rPr>
              <a:t>Course details</a:t>
            </a:r>
            <a:endParaRPr/>
          </a:p>
        </p:txBody>
      </p:sp>
      <p:sp>
        <p:nvSpPr>
          <p:cNvPr id="60" name="Google Shape;60;p2"/>
          <p:cNvSpPr txBox="1">
            <a:spLocks noGrp="1"/>
          </p:cNvSpPr>
          <p:nvPr>
            <p:ph type="body" idx="1"/>
          </p:nvPr>
        </p:nvSpPr>
        <p:spPr>
          <a:xfrm>
            <a:off x="152400" y="1455737"/>
            <a:ext cx="8686800" cy="5021262"/>
          </a:xfrm>
          <a:prstGeom prst="rect">
            <a:avLst/>
          </a:prstGeom>
          <a:noFill/>
          <a:ln>
            <a:noFill/>
          </a:ln>
        </p:spPr>
        <p:txBody>
          <a:bodyPr spcFirstLastPara="1" wrap="square" lIns="91425" tIns="45700" rIns="91425" bIns="45700" anchor="t" anchorCtr="0">
            <a:normAutofit/>
          </a:bodyPr>
          <a:lstStyle/>
          <a:p>
            <a:pPr marL="342900" marR="0" lvl="0" indent="-139700" algn="l" rtl="0">
              <a:lnSpc>
                <a:spcPct val="100000"/>
              </a:lnSpc>
              <a:spcBef>
                <a:spcPts val="640"/>
              </a:spcBef>
              <a:spcAft>
                <a:spcPts val="0"/>
              </a:spcAft>
              <a:buClr>
                <a:schemeClr val="dk1"/>
              </a:buClr>
              <a:buSzPts val="3200"/>
              <a:buFont typeface="Arial"/>
              <a:buNone/>
            </a:pPr>
            <a:endParaRPr sz="3200" b="0" i="0" u="sng" strike="noStrike" cap="none">
              <a:solidFill>
                <a:srgbClr val="002060"/>
              </a:solidFill>
              <a:latin typeface="Calibri"/>
              <a:ea typeface="Calibri"/>
              <a:cs typeface="Calibri"/>
              <a:sym typeface="Calibri"/>
            </a:endParaRPr>
          </a:p>
          <a:p>
            <a:pPr marL="342900" marR="0" lvl="0" indent="-342900" algn="l" rtl="0">
              <a:lnSpc>
                <a:spcPct val="100000"/>
              </a:lnSpc>
              <a:spcBef>
                <a:spcPts val="800"/>
              </a:spcBef>
              <a:spcAft>
                <a:spcPts val="0"/>
              </a:spcAft>
              <a:buClr>
                <a:srgbClr val="FF0000"/>
              </a:buClr>
              <a:buSzPts val="4000"/>
              <a:buFont typeface="Arial"/>
              <a:buChar char="•"/>
            </a:pPr>
            <a:r>
              <a:rPr lang="en-US" sz="4000" b="1" i="0" u="none" strike="noStrike" cap="none">
                <a:solidFill>
                  <a:srgbClr val="FF0000"/>
                </a:solidFill>
                <a:latin typeface="Calibri"/>
                <a:ea typeface="Calibri"/>
                <a:cs typeface="Calibri"/>
                <a:sym typeface="Calibri"/>
              </a:rPr>
              <a:t>Text Book</a:t>
            </a:r>
            <a:endParaRPr/>
          </a:p>
          <a:p>
            <a:pPr marL="742950" marR="0" lvl="1" indent="-285750" algn="l" rtl="0">
              <a:lnSpc>
                <a:spcPct val="100000"/>
              </a:lnSpc>
              <a:spcBef>
                <a:spcPts val="480"/>
              </a:spcBef>
              <a:spcAft>
                <a:spcPts val="0"/>
              </a:spcAft>
              <a:buClr>
                <a:srgbClr val="FF0000"/>
              </a:buClr>
              <a:buSzPts val="2400"/>
              <a:buFont typeface="Noto Sans Symbols"/>
              <a:buChar char="▪"/>
            </a:pPr>
            <a:r>
              <a:rPr lang="en-US" sz="2400" b="0" i="0" u="none" strike="noStrike" cap="none">
                <a:solidFill>
                  <a:srgbClr val="FF0000"/>
                </a:solidFill>
                <a:latin typeface="Calibri"/>
                <a:ea typeface="Calibri"/>
                <a:cs typeface="Calibri"/>
                <a:sym typeface="Calibri"/>
              </a:rPr>
              <a:t>OBJECT ORIENTED PROGRAMMING IN C++ </a:t>
            </a:r>
            <a:endParaRPr/>
          </a:p>
          <a:p>
            <a:pPr marL="742950" marR="0" lvl="1" indent="-285750" algn="l" rtl="0">
              <a:lnSpc>
                <a:spcPct val="100000"/>
              </a:lnSpc>
              <a:spcBef>
                <a:spcPts val="480"/>
              </a:spcBef>
              <a:spcAft>
                <a:spcPts val="0"/>
              </a:spcAft>
              <a:buClr>
                <a:srgbClr val="FF0000"/>
              </a:buClr>
              <a:buSzPts val="2400"/>
              <a:buFont typeface="Arial"/>
              <a:buNone/>
            </a:pPr>
            <a:r>
              <a:rPr lang="en-US" sz="2400" b="0" i="0" u="none" strike="noStrike" cap="none">
                <a:solidFill>
                  <a:srgbClr val="FF0000"/>
                </a:solidFill>
                <a:latin typeface="Calibri"/>
                <a:ea typeface="Calibri"/>
                <a:cs typeface="Calibri"/>
                <a:sym typeface="Calibri"/>
              </a:rPr>
              <a:t>   by Robert Lafore, PEARSON</a:t>
            </a:r>
            <a:endParaRPr sz="2400" b="0" i="0" u="sng" strike="noStrike" cap="none">
              <a:solidFill>
                <a:srgbClr val="002060"/>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b="0" i="0" u="sng" strike="noStrike" cap="none">
              <a:solidFill>
                <a:srgbClr val="002060"/>
              </a:solidFill>
              <a:latin typeface="Calibri"/>
              <a:ea typeface="Calibri"/>
              <a:cs typeface="Calibri"/>
              <a:sym typeface="Calibri"/>
            </a:endParaRPr>
          </a:p>
        </p:txBody>
      </p:sp>
      <p:cxnSp>
        <p:nvCxnSpPr>
          <p:cNvPr id="61" name="Google Shape;61;p2"/>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62" name="Google Shape;62;p2"/>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62" name="Google Shape;62;p2"/>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pic>
        <p:nvPicPr>
          <p:cNvPr id="63" name="Google Shape;63;p2"/>
          <p:cNvPicPr preferRelativeResize="0"/>
          <p:nvPr/>
        </p:nvPicPr>
        <p:blipFill rotWithShape="1">
          <a:blip r:embed="rId5">
            <a:alphaModFix/>
          </a:blip>
          <a:srcRect/>
          <a:stretch/>
        </p:blipFill>
        <p:spPr>
          <a:xfrm>
            <a:off x="6934200" y="3733800"/>
            <a:ext cx="1828800" cy="266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Vision:  </a:t>
            </a:r>
            <a:r>
              <a:rPr lang="en-US" sz="2000" b="0" i="0" u="none">
                <a:solidFill>
                  <a:schemeClr val="dk1"/>
                </a:solidFill>
                <a:latin typeface="Calibri"/>
                <a:ea typeface="Calibri"/>
                <a:cs typeface="Calibri"/>
                <a:sym typeface="Calibri"/>
              </a:rPr>
              <a:t>To be a premier academic institution, recognized internationally for its contribution to industry and society through excellence in teaching, learning, research, internationalization, entrepreneurship and leadership.  </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Mission:</a:t>
            </a:r>
            <a:r>
              <a:rPr lang="en-US" sz="2000" b="0" i="0" u="none">
                <a:solidFill>
                  <a:schemeClr val="dk1"/>
                </a:solidFill>
                <a:latin typeface="Calibri"/>
                <a:ea typeface="Calibri"/>
                <a:cs typeface="Calibri"/>
                <a:sym typeface="Calibri"/>
              </a:rPr>
              <a:t>  </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To transform education through academic rigour, practical orientation and outcome based teaching. </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To develop and implement a relationship of cooperation between industry and academia. </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To undertake impactful research addressing local, national and global challenges. </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To prepare graduates to be lifelong learners with strong analytical and leadership skills. </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To develop global professionals and entrepreneurs with innovative spirit, tolerance and desire to make a difference to the society. </a:t>
            </a:r>
            <a:endParaRPr/>
          </a:p>
        </p:txBody>
      </p:sp>
      <p:sp>
        <p:nvSpPr>
          <p:cNvPr id="69" name="Google Shape;69;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US" sz="4800" b="0" i="0" u="none">
                <a:solidFill>
                  <a:srgbClr val="C00000"/>
                </a:solidFill>
                <a:latin typeface="Calibri"/>
                <a:ea typeface="Calibri"/>
                <a:cs typeface="Calibri"/>
                <a:sym typeface="Calibri"/>
              </a:rPr>
              <a:t>Vision and Mission of University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2c91bf4e27f_0_5"/>
          <p:cNvSpPr txBox="1">
            <a:spLocks noGrp="1"/>
          </p:cNvSpPr>
          <p:nvPr>
            <p:ph type="body" idx="1"/>
          </p:nvPr>
        </p:nvSpPr>
        <p:spPr>
          <a:xfrm>
            <a:off x="457200" y="2139951"/>
            <a:ext cx="8105700" cy="4353982"/>
          </a:xfrm>
          <a:prstGeom prst="rect">
            <a:avLst/>
          </a:prstGeom>
          <a:noFill/>
          <a:ln>
            <a:noFill/>
          </a:ln>
        </p:spPr>
        <p:txBody>
          <a:bodyPr spcFirstLastPara="1" wrap="square" lIns="90000" tIns="46800" rIns="90000" bIns="46800" anchor="t" anchorCtr="0">
            <a:noAutofit/>
          </a:bodyPr>
          <a:lstStyle/>
          <a:p>
            <a:pPr marL="342900" marR="0" lvl="0" indent="-342900" algn="just" rtl="0">
              <a:lnSpc>
                <a:spcPct val="100000"/>
              </a:lnSpc>
              <a:spcBef>
                <a:spcPts val="0"/>
              </a:spcBef>
              <a:spcAft>
                <a:spcPts val="0"/>
              </a:spcAft>
              <a:buClr>
                <a:srgbClr val="000000"/>
              </a:buClr>
              <a:buSzPts val="2000"/>
              <a:buFont typeface="Times New Roman"/>
              <a:buNone/>
            </a:pPr>
            <a:r>
              <a:rPr lang="en-US" sz="2000" b="1" i="0" u="none" strike="noStrike" cap="none" dirty="0">
                <a:solidFill>
                  <a:srgbClr val="000000"/>
                </a:solidFill>
                <a:latin typeface="Calibri"/>
                <a:ea typeface="Calibri"/>
                <a:cs typeface="Calibri"/>
                <a:sym typeface="Calibri"/>
              </a:rPr>
              <a:t>Vision:</a:t>
            </a:r>
            <a:r>
              <a:rPr lang="en-US" sz="2000" b="0" i="0" u="none" strike="noStrike" cap="none" dirty="0">
                <a:solidFill>
                  <a:srgbClr val="000000"/>
                </a:solidFill>
                <a:latin typeface="Calibri"/>
                <a:ea typeface="Calibri"/>
                <a:cs typeface="Calibri"/>
                <a:sym typeface="Calibri"/>
              </a:rPr>
              <a:t> To become one of the leading Schools globally in Electronics and Electrical Engineering recognized for its academics and innovations by nurturing professionals, researchers and entrepreneurs for sustainable growth of industry and society.  </a:t>
            </a:r>
            <a:endParaRPr dirty="0"/>
          </a:p>
          <a:p>
            <a:pPr marL="342900" marR="0" lvl="0" indent="-342900" algn="just" rtl="0">
              <a:lnSpc>
                <a:spcPct val="100000"/>
              </a:lnSpc>
              <a:spcBef>
                <a:spcPts val="800"/>
              </a:spcBef>
              <a:spcAft>
                <a:spcPts val="0"/>
              </a:spcAft>
              <a:buClr>
                <a:srgbClr val="000000"/>
              </a:buClr>
              <a:buSzPts val="2000"/>
              <a:buFont typeface="Times New Roman"/>
              <a:buNone/>
            </a:pPr>
            <a:r>
              <a:rPr lang="en-US" sz="2000" b="1" i="0" u="none" strike="noStrike" cap="none" dirty="0">
                <a:solidFill>
                  <a:srgbClr val="000000"/>
                </a:solidFill>
                <a:latin typeface="Calibri"/>
                <a:ea typeface="Calibri"/>
                <a:cs typeface="Calibri"/>
                <a:sym typeface="Calibri"/>
              </a:rPr>
              <a:t>Mission:</a:t>
            </a:r>
            <a:r>
              <a:rPr lang="en-US" sz="2000" b="0" i="0" u="none" strike="noStrike" cap="none" dirty="0">
                <a:solidFill>
                  <a:srgbClr val="000000"/>
                </a:solidFill>
                <a:latin typeface="Calibri"/>
                <a:ea typeface="Calibri"/>
                <a:cs typeface="Calibri"/>
                <a:sym typeface="Calibri"/>
              </a:rPr>
              <a:t> </a:t>
            </a:r>
            <a:endParaRPr dirty="0"/>
          </a:p>
          <a:p>
            <a:pPr marL="342900" marR="0" lvl="0" indent="-292100" algn="just" rtl="0">
              <a:lnSpc>
                <a:spcPct val="100000"/>
              </a:lnSpc>
              <a:spcBef>
                <a:spcPts val="800"/>
              </a:spcBef>
              <a:spcAft>
                <a:spcPts val="0"/>
              </a:spcAft>
              <a:buClr>
                <a:srgbClr val="000000"/>
              </a:buClr>
              <a:buSzPts val="1200"/>
              <a:buFont typeface="Arial"/>
              <a:buChar char="•"/>
            </a:pPr>
            <a:r>
              <a:rPr lang="en-US" sz="1600" b="0" i="0" u="none" strike="noStrike" cap="none" dirty="0">
                <a:solidFill>
                  <a:srgbClr val="000000"/>
                </a:solidFill>
                <a:latin typeface="Calibri"/>
                <a:ea typeface="Calibri"/>
                <a:cs typeface="Calibri"/>
                <a:sym typeface="Calibri"/>
              </a:rPr>
              <a:t>To provide a learning-based environment on technical concepts applied to real-life situations with measurable outcomes. </a:t>
            </a:r>
            <a:endParaRPr sz="1600" dirty="0"/>
          </a:p>
          <a:p>
            <a:pPr marL="342900" marR="0" lvl="0" indent="-292100" algn="just" rtl="0">
              <a:lnSpc>
                <a:spcPct val="100000"/>
              </a:lnSpc>
              <a:spcBef>
                <a:spcPts val="800"/>
              </a:spcBef>
              <a:spcAft>
                <a:spcPts val="0"/>
              </a:spcAft>
              <a:buClr>
                <a:srgbClr val="000000"/>
              </a:buClr>
              <a:buSzPts val="1200"/>
              <a:buFont typeface="Arial"/>
              <a:buChar char="•"/>
            </a:pPr>
            <a:r>
              <a:rPr lang="en-US" sz="1600" b="0" i="0" u="none" strike="noStrike" cap="none" dirty="0">
                <a:solidFill>
                  <a:srgbClr val="000000"/>
                </a:solidFill>
                <a:latin typeface="Calibri"/>
                <a:ea typeface="Calibri"/>
                <a:cs typeface="Calibri"/>
                <a:sym typeface="Calibri"/>
              </a:rPr>
              <a:t>To establish connections with the industry for curriculum design, and creating internship cum career opportunities.    </a:t>
            </a:r>
            <a:endParaRPr sz="1600" dirty="0"/>
          </a:p>
          <a:p>
            <a:pPr marL="342900" marR="0" lvl="0" indent="-292100" algn="just" rtl="0">
              <a:lnSpc>
                <a:spcPct val="100000"/>
              </a:lnSpc>
              <a:spcBef>
                <a:spcPts val="800"/>
              </a:spcBef>
              <a:spcAft>
                <a:spcPts val="0"/>
              </a:spcAft>
              <a:buClr>
                <a:srgbClr val="000000"/>
              </a:buClr>
              <a:buSzPts val="1200"/>
              <a:buFont typeface="Arial"/>
              <a:buChar char="•"/>
            </a:pPr>
            <a:r>
              <a:rPr lang="en-US" sz="1600" b="0" i="0" u="none" strike="noStrike" cap="none" dirty="0">
                <a:solidFill>
                  <a:srgbClr val="000000"/>
                </a:solidFill>
                <a:latin typeface="Calibri"/>
                <a:ea typeface="Calibri"/>
                <a:cs typeface="Calibri"/>
                <a:sym typeface="Calibri"/>
              </a:rPr>
              <a:t>To address societal issues related to regional, national and global challenges through meaningful research. </a:t>
            </a:r>
            <a:endParaRPr sz="1600" dirty="0"/>
          </a:p>
          <a:p>
            <a:pPr marL="342900" marR="0" lvl="0" indent="-292100" algn="just" rtl="0">
              <a:lnSpc>
                <a:spcPct val="100000"/>
              </a:lnSpc>
              <a:spcBef>
                <a:spcPts val="800"/>
              </a:spcBef>
              <a:spcAft>
                <a:spcPts val="0"/>
              </a:spcAft>
              <a:buClr>
                <a:srgbClr val="000000"/>
              </a:buClr>
              <a:buSzPts val="1200"/>
              <a:buFont typeface="Arial"/>
              <a:buChar char="•"/>
            </a:pPr>
            <a:r>
              <a:rPr lang="en-US" sz="1600" b="0" i="0" u="none" strike="noStrike" cap="none" dirty="0">
                <a:solidFill>
                  <a:srgbClr val="000000"/>
                </a:solidFill>
                <a:latin typeface="Calibri"/>
                <a:ea typeface="Calibri"/>
                <a:cs typeface="Calibri"/>
                <a:sym typeface="Calibri"/>
              </a:rPr>
              <a:t>To inspire graduates for pursuing lifelong learning in professional careers. </a:t>
            </a:r>
            <a:endParaRPr sz="1600" dirty="0"/>
          </a:p>
          <a:p>
            <a:pPr marL="342900" marR="0" lvl="0" indent="-292100" algn="just" rtl="0">
              <a:lnSpc>
                <a:spcPct val="100000"/>
              </a:lnSpc>
              <a:spcBef>
                <a:spcPts val="800"/>
              </a:spcBef>
              <a:spcAft>
                <a:spcPts val="0"/>
              </a:spcAft>
              <a:buClr>
                <a:srgbClr val="000000"/>
              </a:buClr>
              <a:buSzPts val="1200"/>
              <a:buFont typeface="Arial"/>
              <a:buChar char="•"/>
            </a:pPr>
            <a:r>
              <a:rPr lang="en-US" sz="1600" b="0" i="0" u="none" strike="noStrike" cap="none" dirty="0">
                <a:solidFill>
                  <a:srgbClr val="000000"/>
                </a:solidFill>
                <a:latin typeface="Calibri"/>
                <a:ea typeface="Calibri"/>
                <a:cs typeface="Calibri"/>
                <a:sym typeface="Calibri"/>
              </a:rPr>
              <a:t>To develop leadership potential in ethically competent entrepreneurs. </a:t>
            </a:r>
            <a:endParaRPr sz="1600" dirty="0"/>
          </a:p>
        </p:txBody>
      </p:sp>
      <p:sp>
        <p:nvSpPr>
          <p:cNvPr id="75" name="Google Shape;75;g2c91bf4e27f_0_5"/>
          <p:cNvSpPr txBox="1">
            <a:spLocks noGrp="1"/>
          </p:cNvSpPr>
          <p:nvPr>
            <p:ph type="title"/>
          </p:nvPr>
        </p:nvSpPr>
        <p:spPr>
          <a:xfrm>
            <a:off x="457200" y="364067"/>
            <a:ext cx="8105700" cy="1363200"/>
          </a:xfrm>
          <a:prstGeom prst="rect">
            <a:avLst/>
          </a:prstGeom>
          <a:noFill/>
          <a:ln>
            <a:noFill/>
          </a:ln>
        </p:spPr>
        <p:txBody>
          <a:bodyPr spcFirstLastPara="1" wrap="square" lIns="90000" tIns="46800" rIns="90000" bIns="46800" anchor="ctr" anchorCtr="0">
            <a:noAutofit/>
          </a:bodyPr>
          <a:lstStyle/>
          <a:p>
            <a:pPr marL="0" lvl="0" indent="0" algn="l" rtl="0">
              <a:lnSpc>
                <a:spcPct val="100000"/>
              </a:lnSpc>
              <a:spcBef>
                <a:spcPts val="0"/>
              </a:spcBef>
              <a:spcAft>
                <a:spcPts val="0"/>
              </a:spcAft>
              <a:buSzPts val="4800"/>
              <a:buNone/>
            </a:pPr>
            <a:r>
              <a:rPr lang="en-US" sz="4800" b="0" i="0" u="none">
                <a:solidFill>
                  <a:srgbClr val="C00000"/>
                </a:solidFill>
                <a:latin typeface="Calibri"/>
                <a:ea typeface="Calibri"/>
                <a:cs typeface="Calibri"/>
                <a:sym typeface="Calibri"/>
              </a:rPr>
              <a:t>Vision and Mission of SEEE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2c91bf4e27f_0_10"/>
          <p:cNvSpPr txBox="1">
            <a:spLocks noGrp="1"/>
          </p:cNvSpPr>
          <p:nvPr>
            <p:ph type="title"/>
          </p:nvPr>
        </p:nvSpPr>
        <p:spPr>
          <a:xfrm>
            <a:off x="628650" y="0"/>
            <a:ext cx="7886700" cy="1325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2400"/>
              <a:buFont typeface="Times New Roman"/>
              <a:buNone/>
            </a:pPr>
            <a:r>
              <a:rPr lang="en-US" sz="2400" b="1">
                <a:latin typeface="Times New Roman"/>
                <a:ea typeface="Times New Roman"/>
                <a:cs typeface="Times New Roman"/>
                <a:sym typeface="Times New Roman"/>
              </a:rPr>
              <a:t>Program Outcomes as specific to the particular course</a:t>
            </a:r>
            <a:endParaRPr sz="2400"/>
          </a:p>
        </p:txBody>
      </p:sp>
      <p:sp>
        <p:nvSpPr>
          <p:cNvPr id="81" name="Google Shape;81;g2c91bf4e27f_0_10"/>
          <p:cNvSpPr txBox="1">
            <a:spLocks noGrp="1"/>
          </p:cNvSpPr>
          <p:nvPr>
            <p:ph type="body" idx="1"/>
          </p:nvPr>
        </p:nvSpPr>
        <p:spPr>
          <a:xfrm>
            <a:off x="628650" y="1264024"/>
            <a:ext cx="8266500" cy="5746500"/>
          </a:xfrm>
          <a:prstGeom prst="rect">
            <a:avLst/>
          </a:prstGeom>
          <a:noFill/>
          <a:ln>
            <a:noFill/>
          </a:ln>
        </p:spPr>
        <p:txBody>
          <a:bodyPr spcFirstLastPara="1" wrap="square" lIns="68575" tIns="34275" rIns="68575" bIns="34275" anchor="t" anchorCtr="0">
            <a:normAutofit fontScale="62500" lnSpcReduction="20000"/>
          </a:bodyPr>
          <a:lstStyle/>
          <a:p>
            <a:pPr marL="177800" lvl="0" indent="-172243" algn="just" rtl="0">
              <a:lnSpc>
                <a:spcPct val="90000"/>
              </a:lnSpc>
              <a:spcBef>
                <a:spcPts val="0"/>
              </a:spcBef>
              <a:spcAft>
                <a:spcPts val="0"/>
              </a:spcAft>
              <a:buClr>
                <a:srgbClr val="000000"/>
              </a:buClr>
              <a:buSzPct val="100000"/>
              <a:buChar char="•"/>
            </a:pPr>
            <a:r>
              <a:rPr lang="en-US" sz="2100">
                <a:solidFill>
                  <a:srgbClr val="000000"/>
                </a:solidFill>
                <a:latin typeface="Arial"/>
                <a:ea typeface="Arial"/>
                <a:cs typeface="Arial"/>
                <a:sym typeface="Arial"/>
              </a:rPr>
              <a:t>PO-1:Engineering knowledge::Apply the knowledge of mathematics, science, engineering fundamentals, and an engineering specialization to the solution of complex engineering problems.</a:t>
            </a:r>
            <a:r>
              <a:rPr lang="en-US">
                <a:latin typeface="Arial"/>
                <a:ea typeface="Arial"/>
                <a:cs typeface="Arial"/>
                <a:sym typeface="Arial"/>
              </a:rPr>
              <a:t> </a:t>
            </a:r>
            <a:endParaRPr>
              <a:latin typeface="Arial"/>
              <a:ea typeface="Arial"/>
              <a:cs typeface="Arial"/>
              <a:sym typeface="Arial"/>
            </a:endParaRPr>
          </a:p>
          <a:p>
            <a:pPr marL="177800" lvl="0" indent="-172243" algn="just" rtl="0">
              <a:lnSpc>
                <a:spcPct val="90000"/>
              </a:lnSpc>
              <a:spcBef>
                <a:spcPts val="800"/>
              </a:spcBef>
              <a:spcAft>
                <a:spcPts val="0"/>
              </a:spcAft>
              <a:buClr>
                <a:srgbClr val="000000"/>
              </a:buClr>
              <a:buSzPct val="100000"/>
              <a:buChar char="•"/>
            </a:pPr>
            <a:r>
              <a:rPr lang="en-US" sz="2100">
                <a:solidFill>
                  <a:srgbClr val="000000"/>
                </a:solidFill>
                <a:latin typeface="Arial"/>
                <a:ea typeface="Arial"/>
                <a:cs typeface="Arial"/>
                <a:sym typeface="Arial"/>
              </a:rPr>
              <a:t>PO-2: Problem analysis::Identify, formulate, research literature, and analyze complex engineering problems reaching substantiated conclusions using first principles of mathematics, natural sciences, and engineering sciences.</a:t>
            </a:r>
            <a:r>
              <a:rPr lang="en-US">
                <a:latin typeface="Arial"/>
                <a:ea typeface="Arial"/>
                <a:cs typeface="Arial"/>
                <a:sym typeface="Arial"/>
              </a:rPr>
              <a:t> </a:t>
            </a:r>
            <a:endParaRPr>
              <a:latin typeface="Arial"/>
              <a:ea typeface="Arial"/>
              <a:cs typeface="Arial"/>
              <a:sym typeface="Arial"/>
            </a:endParaRPr>
          </a:p>
          <a:p>
            <a:pPr marL="177800" lvl="0" indent="-172243" algn="just" rtl="0">
              <a:lnSpc>
                <a:spcPct val="90000"/>
              </a:lnSpc>
              <a:spcBef>
                <a:spcPts val="800"/>
              </a:spcBef>
              <a:spcAft>
                <a:spcPts val="0"/>
              </a:spcAft>
              <a:buClr>
                <a:srgbClr val="000000"/>
              </a:buClr>
              <a:buSzPct val="100000"/>
              <a:buChar char="•"/>
            </a:pPr>
            <a:r>
              <a:rPr lang="en-US" sz="2100">
                <a:solidFill>
                  <a:srgbClr val="000000"/>
                </a:solidFill>
                <a:latin typeface="Arial"/>
                <a:ea typeface="Arial"/>
                <a:cs typeface="Arial"/>
                <a:sym typeface="Arial"/>
              </a:rPr>
              <a:t>PO-3:Design/development of solutions::Design solutions for complex engineering problems and design system components or processes that meet the specified needs with appropriate consideration for the public health and safety, and the cultural, societal, and environmental considerations.</a:t>
            </a:r>
            <a:r>
              <a:rPr lang="en-US">
                <a:latin typeface="Arial"/>
                <a:ea typeface="Arial"/>
                <a:cs typeface="Arial"/>
                <a:sym typeface="Arial"/>
              </a:rPr>
              <a:t> </a:t>
            </a:r>
            <a:endParaRPr>
              <a:latin typeface="Arial"/>
              <a:ea typeface="Arial"/>
              <a:cs typeface="Arial"/>
              <a:sym typeface="Arial"/>
            </a:endParaRPr>
          </a:p>
          <a:p>
            <a:pPr marL="177800" lvl="0" indent="-172243" algn="just" rtl="0">
              <a:lnSpc>
                <a:spcPct val="90000"/>
              </a:lnSpc>
              <a:spcBef>
                <a:spcPts val="800"/>
              </a:spcBef>
              <a:spcAft>
                <a:spcPts val="0"/>
              </a:spcAft>
              <a:buClr>
                <a:srgbClr val="000000"/>
              </a:buClr>
              <a:buSzPct val="100000"/>
              <a:buChar char="•"/>
            </a:pPr>
            <a:r>
              <a:rPr lang="en-US" sz="2100">
                <a:solidFill>
                  <a:srgbClr val="000000"/>
                </a:solidFill>
                <a:latin typeface="Arial"/>
                <a:ea typeface="Arial"/>
                <a:cs typeface="Arial"/>
                <a:sym typeface="Arial"/>
              </a:rPr>
              <a:t>PO-4:Conduct investigations of complex problems::Use research-based knowledge and research methods including design of experiments, analysis and interpretation of data, and synthesis of the information to provide valid conclusions.</a:t>
            </a:r>
            <a:r>
              <a:rPr lang="en-US">
                <a:latin typeface="Arial"/>
                <a:ea typeface="Arial"/>
                <a:cs typeface="Arial"/>
                <a:sym typeface="Arial"/>
              </a:rPr>
              <a:t> </a:t>
            </a:r>
            <a:endParaRPr>
              <a:latin typeface="Arial"/>
              <a:ea typeface="Arial"/>
              <a:cs typeface="Arial"/>
              <a:sym typeface="Arial"/>
            </a:endParaRPr>
          </a:p>
          <a:p>
            <a:pPr marL="177800" lvl="0" indent="-172243" algn="just" rtl="0">
              <a:lnSpc>
                <a:spcPct val="90000"/>
              </a:lnSpc>
              <a:spcBef>
                <a:spcPts val="800"/>
              </a:spcBef>
              <a:spcAft>
                <a:spcPts val="0"/>
              </a:spcAft>
              <a:buClr>
                <a:srgbClr val="000000"/>
              </a:buClr>
              <a:buSzPct val="100000"/>
              <a:buChar char="•"/>
            </a:pPr>
            <a:r>
              <a:rPr lang="en-US" sz="2100">
                <a:solidFill>
                  <a:srgbClr val="000000"/>
                </a:solidFill>
                <a:latin typeface="Arial"/>
                <a:ea typeface="Arial"/>
                <a:cs typeface="Arial"/>
                <a:sym typeface="Arial"/>
              </a:rPr>
              <a:t>PO-5: Modern tool usage::Create, select, and apply appropriate techniques, resources, and modern engineering and IT tools including prediction and modeling to complex engineering activities with an understanding of the limitations</a:t>
            </a:r>
            <a:r>
              <a:rPr lang="en-US">
                <a:latin typeface="Arial"/>
                <a:ea typeface="Arial"/>
                <a:cs typeface="Arial"/>
                <a:sym typeface="Arial"/>
              </a:rPr>
              <a:t> </a:t>
            </a:r>
            <a:endParaRPr>
              <a:latin typeface="Arial"/>
              <a:ea typeface="Arial"/>
              <a:cs typeface="Arial"/>
              <a:sym typeface="Arial"/>
            </a:endParaRPr>
          </a:p>
          <a:p>
            <a:pPr marL="177800" lvl="0" indent="-172243" algn="just" rtl="0">
              <a:lnSpc>
                <a:spcPct val="90000"/>
              </a:lnSpc>
              <a:spcBef>
                <a:spcPts val="800"/>
              </a:spcBef>
              <a:spcAft>
                <a:spcPts val="0"/>
              </a:spcAft>
              <a:buClr>
                <a:srgbClr val="000000"/>
              </a:buClr>
              <a:buSzPct val="100000"/>
              <a:buChar char="•"/>
            </a:pPr>
            <a:r>
              <a:rPr lang="en-US" sz="2100">
                <a:solidFill>
                  <a:srgbClr val="000000"/>
                </a:solidFill>
                <a:latin typeface="Arial"/>
                <a:ea typeface="Arial"/>
                <a:cs typeface="Arial"/>
                <a:sym typeface="Arial"/>
              </a:rPr>
              <a:t>PO-8:Ethics::Apply ethical principles and commit to professional ethics and responsibilities and norms of the engineering practice.</a:t>
            </a:r>
            <a:r>
              <a:rPr lang="en-US">
                <a:latin typeface="Arial"/>
                <a:ea typeface="Arial"/>
                <a:cs typeface="Arial"/>
                <a:sym typeface="Arial"/>
              </a:rPr>
              <a:t> </a:t>
            </a:r>
            <a:endParaRPr>
              <a:latin typeface="Arial"/>
              <a:ea typeface="Arial"/>
              <a:cs typeface="Arial"/>
              <a:sym typeface="Arial"/>
            </a:endParaRPr>
          </a:p>
          <a:p>
            <a:pPr marL="177800" lvl="0" indent="-172243" algn="just" rtl="0">
              <a:lnSpc>
                <a:spcPct val="90000"/>
              </a:lnSpc>
              <a:spcBef>
                <a:spcPts val="800"/>
              </a:spcBef>
              <a:spcAft>
                <a:spcPts val="0"/>
              </a:spcAft>
              <a:buClr>
                <a:srgbClr val="000000"/>
              </a:buClr>
              <a:buSzPct val="100000"/>
              <a:buChar char="•"/>
            </a:pPr>
            <a:r>
              <a:rPr lang="en-US" sz="2100">
                <a:solidFill>
                  <a:srgbClr val="000000"/>
                </a:solidFill>
                <a:latin typeface="Arial"/>
                <a:ea typeface="Arial"/>
                <a:cs typeface="Arial"/>
                <a:sym typeface="Arial"/>
              </a:rPr>
              <a:t>PO-9:Individual and team work::Function effectively as an individual, and as a member or leader in diverse teams, and in multidisciplinary settings.</a:t>
            </a:r>
            <a:r>
              <a:rPr lang="en-US">
                <a:latin typeface="Arial"/>
                <a:ea typeface="Arial"/>
                <a:cs typeface="Arial"/>
                <a:sym typeface="Arial"/>
              </a:rPr>
              <a:t> </a:t>
            </a:r>
            <a:endParaRPr>
              <a:latin typeface="Arial"/>
              <a:ea typeface="Arial"/>
              <a:cs typeface="Arial"/>
              <a:sym typeface="Arial"/>
            </a:endParaRPr>
          </a:p>
          <a:p>
            <a:pPr marL="177800" lvl="0" indent="-127793" algn="just" rtl="0">
              <a:lnSpc>
                <a:spcPct val="90000"/>
              </a:lnSpc>
              <a:spcBef>
                <a:spcPts val="800"/>
              </a:spcBef>
              <a:spcAft>
                <a:spcPts val="0"/>
              </a:spcAft>
              <a:buClr>
                <a:srgbClr val="000000"/>
              </a:buClr>
              <a:buSzPct val="47115"/>
              <a:buChar char="•"/>
            </a:pPr>
            <a:r>
              <a:rPr lang="en-US" sz="2080">
                <a:latin typeface="Arial"/>
                <a:ea typeface="Arial"/>
                <a:cs typeface="Arial"/>
                <a:sym typeface="Arial"/>
              </a:rPr>
              <a:t>PO-10: Communication: Communicate effectively on complex engineering activities with the engineering</a:t>
            </a:r>
            <a:endParaRPr sz="2080">
              <a:latin typeface="Arial"/>
              <a:ea typeface="Arial"/>
              <a:cs typeface="Arial"/>
              <a:sym typeface="Arial"/>
            </a:endParaRPr>
          </a:p>
          <a:p>
            <a:pPr marL="177800" lvl="0" indent="-127793" algn="just" rtl="0">
              <a:lnSpc>
                <a:spcPct val="90000"/>
              </a:lnSpc>
              <a:spcBef>
                <a:spcPts val="800"/>
              </a:spcBef>
              <a:spcAft>
                <a:spcPts val="0"/>
              </a:spcAft>
              <a:buClr>
                <a:srgbClr val="000000"/>
              </a:buClr>
              <a:buSzPct val="47115"/>
              <a:buChar char="•"/>
            </a:pPr>
            <a:r>
              <a:rPr lang="en-US" sz="2080">
                <a:latin typeface="Arial"/>
                <a:ea typeface="Arial"/>
                <a:cs typeface="Arial"/>
                <a:sym typeface="Arial"/>
              </a:rPr>
              <a:t>PO-11: community and with society at large, such as, being able to comprehend and write effective reports and design documentation, make effective presentations, and give and receive clear instructions.</a:t>
            </a:r>
            <a:endParaRPr sz="2080">
              <a:latin typeface="Arial"/>
              <a:ea typeface="Arial"/>
              <a:cs typeface="Arial"/>
              <a:sym typeface="Arial"/>
            </a:endParaRPr>
          </a:p>
          <a:p>
            <a:pPr marL="177800" lvl="0" indent="-172243" algn="just" rtl="0">
              <a:lnSpc>
                <a:spcPct val="90000"/>
              </a:lnSpc>
              <a:spcBef>
                <a:spcPts val="800"/>
              </a:spcBef>
              <a:spcAft>
                <a:spcPts val="0"/>
              </a:spcAft>
              <a:buClr>
                <a:srgbClr val="000000"/>
              </a:buClr>
              <a:buSzPct val="100000"/>
              <a:buChar char="•"/>
            </a:pPr>
            <a:r>
              <a:rPr lang="en-US" sz="2100">
                <a:solidFill>
                  <a:srgbClr val="000000"/>
                </a:solidFill>
                <a:latin typeface="Arial"/>
                <a:ea typeface="Arial"/>
                <a:cs typeface="Arial"/>
                <a:sym typeface="Arial"/>
              </a:rPr>
              <a:t>PO-12: Life-long learning::Recognize the need for, and have the preparation and ability to engage in independent and life-long learning in the broadest context of technological change.</a:t>
            </a:r>
            <a:r>
              <a:rPr lang="en-US">
                <a:latin typeface="Arial"/>
                <a:ea typeface="Arial"/>
                <a:cs typeface="Arial"/>
                <a:sym typeface="Arial"/>
              </a:rPr>
              <a:t> </a:t>
            </a:r>
            <a:endParaRPr>
              <a:latin typeface="Arial"/>
              <a:ea typeface="Arial"/>
              <a:cs typeface="Arial"/>
              <a:sym typeface="Arial"/>
            </a:endParaRPr>
          </a:p>
          <a:p>
            <a:pPr marL="177800" lvl="0" indent="-88900" algn="l" rtl="0">
              <a:lnSpc>
                <a:spcPct val="90000"/>
              </a:lnSpc>
              <a:spcBef>
                <a:spcPts val="800"/>
              </a:spcBef>
              <a:spcAft>
                <a:spcPts val="0"/>
              </a:spcAft>
              <a:buClr>
                <a:schemeClr val="dk1"/>
              </a:buClr>
              <a:buSzPct val="65625"/>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6d4438ef99_0_0"/>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Course outcomes</a:t>
            </a:r>
            <a:endParaRPr/>
          </a:p>
        </p:txBody>
      </p:sp>
      <p:sp>
        <p:nvSpPr>
          <p:cNvPr id="88" name="Google Shape;88;g26d4438ef99_0_0"/>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000" dirty="0"/>
              <a:t>CO1 :: identify basic programming constructs and use the newly acquired skills to solve extensive programming problems</a:t>
            </a:r>
            <a:endParaRPr sz="2000" dirty="0"/>
          </a:p>
          <a:p>
            <a:pPr marL="0" lvl="0" indent="0" algn="l" rtl="0">
              <a:spcBef>
                <a:spcPts val="360"/>
              </a:spcBef>
              <a:spcAft>
                <a:spcPts val="0"/>
              </a:spcAft>
              <a:buClr>
                <a:schemeClr val="dk1"/>
              </a:buClr>
              <a:buSzPts val="1100"/>
              <a:buFont typeface="Arial"/>
              <a:buNone/>
            </a:pPr>
            <a:r>
              <a:rPr lang="en-US" sz="2000" dirty="0"/>
              <a:t>CO2 :: discuss the mechanism of code reusability by creating own libraries of functions</a:t>
            </a:r>
            <a:endParaRPr sz="2000" dirty="0"/>
          </a:p>
          <a:p>
            <a:pPr marL="0" lvl="0" indent="0" algn="l" rtl="0">
              <a:spcBef>
                <a:spcPts val="360"/>
              </a:spcBef>
              <a:spcAft>
                <a:spcPts val="0"/>
              </a:spcAft>
              <a:buClr>
                <a:schemeClr val="dk1"/>
              </a:buClr>
              <a:buSzPts val="1100"/>
              <a:buFont typeface="Arial"/>
              <a:buNone/>
            </a:pPr>
            <a:r>
              <a:rPr lang="en-US" sz="2000" dirty="0"/>
              <a:t>CO3 :: validate the logic building and code formulation by designing code capable of passing various test cases</a:t>
            </a:r>
            <a:endParaRPr sz="2000" dirty="0"/>
          </a:p>
          <a:p>
            <a:pPr marL="0" lvl="0" indent="0" algn="l" rtl="0">
              <a:spcBef>
                <a:spcPts val="360"/>
              </a:spcBef>
              <a:spcAft>
                <a:spcPts val="0"/>
              </a:spcAft>
              <a:buClr>
                <a:schemeClr val="dk1"/>
              </a:buClr>
              <a:buSzPts val="1100"/>
              <a:buFont typeface="Arial"/>
              <a:buNone/>
            </a:pPr>
            <a:r>
              <a:rPr lang="en-US" sz="2000" dirty="0"/>
              <a:t>CO4 :: interpret the principles of the object-oriented model and apply it in the implementation in C ++ language</a:t>
            </a:r>
            <a:endParaRPr sz="2000" dirty="0"/>
          </a:p>
          <a:p>
            <a:pPr marL="0" lvl="0" indent="0" algn="l" rtl="0">
              <a:spcBef>
                <a:spcPts val="360"/>
              </a:spcBef>
              <a:spcAft>
                <a:spcPts val="0"/>
              </a:spcAft>
              <a:buClr>
                <a:schemeClr val="dk1"/>
              </a:buClr>
              <a:buSzPts val="1100"/>
              <a:buFont typeface="Arial"/>
              <a:buNone/>
            </a:pPr>
            <a:r>
              <a:rPr lang="en-US" sz="2000" dirty="0"/>
              <a:t>CO5 :: develop accurate, reliable and efficient software applications</a:t>
            </a:r>
            <a:endParaRPr sz="2000" dirty="0"/>
          </a:p>
          <a:p>
            <a:pPr marL="0" lvl="0" indent="0" algn="l" rtl="0">
              <a:spcBef>
                <a:spcPts val="360"/>
              </a:spcBef>
              <a:spcAft>
                <a:spcPts val="0"/>
              </a:spcAft>
              <a:buNone/>
            </a:pPr>
            <a:r>
              <a:rPr lang="en-US" sz="2000" dirty="0"/>
              <a:t>CO6 :: apply the knowledge acquired to develop software applications</a:t>
            </a: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ED6A-F0F1-9C14-F87E-79BD38CAF099}"/>
              </a:ext>
            </a:extLst>
          </p:cNvPr>
          <p:cNvSpPr>
            <a:spLocks noGrp="1"/>
          </p:cNvSpPr>
          <p:nvPr>
            <p:ph type="title"/>
          </p:nvPr>
        </p:nvSpPr>
        <p:spPr>
          <a:xfrm>
            <a:off x="480060" y="1101277"/>
            <a:ext cx="3276452" cy="1467631"/>
          </a:xfrm>
        </p:spPr>
        <p:txBody>
          <a:bodyPr anchor="b">
            <a:normAutofit fontScale="90000"/>
          </a:bodyPr>
          <a:lstStyle/>
          <a:p>
            <a:r>
              <a:rPr lang="en-US" sz="3150" dirty="0"/>
              <a:t>EDU Revolution: Be the Change</a:t>
            </a:r>
            <a:br>
              <a:rPr lang="en-IN" sz="3150" dirty="0"/>
            </a:br>
            <a:r>
              <a:rPr lang="en-US" sz="3150" dirty="0"/>
              <a:t> </a:t>
            </a:r>
            <a:endParaRPr lang="en-IN" sz="3150" dirty="0"/>
          </a:p>
        </p:txBody>
      </p:sp>
      <p:sp>
        <p:nvSpPr>
          <p:cNvPr id="10" name="Content Placeholder 9">
            <a:extLst>
              <a:ext uri="{FF2B5EF4-FFF2-40B4-BE49-F238E27FC236}">
                <a16:creationId xmlns:a16="http://schemas.microsoft.com/office/drawing/2014/main" id="{4E8D7A62-D7AC-0497-2D7A-2218D2F736D8}"/>
              </a:ext>
            </a:extLst>
          </p:cNvPr>
          <p:cNvSpPr>
            <a:spLocks noGrp="1"/>
          </p:cNvSpPr>
          <p:nvPr>
            <p:ph idx="1"/>
          </p:nvPr>
        </p:nvSpPr>
        <p:spPr>
          <a:xfrm>
            <a:off x="480060" y="3011924"/>
            <a:ext cx="3182692" cy="2490501"/>
          </a:xfrm>
        </p:spPr>
        <p:txBody>
          <a:bodyPr>
            <a:normAutofit/>
          </a:bodyPr>
          <a:lstStyle/>
          <a:p>
            <a:r>
              <a:rPr lang="en-IN" sz="1800" b="1" dirty="0">
                <a:latin typeface="Calibri" panose="020F0502020204030204" pitchFamily="34" charset="0"/>
                <a:ea typeface="Calibri" panose="020F0502020204030204" pitchFamily="34" charset="0"/>
                <a:cs typeface="Times New Roman" panose="02020603050405020304" pitchFamily="18" charset="0"/>
              </a:rPr>
              <a:t>New Year</a:t>
            </a:r>
          </a:p>
          <a:p>
            <a:r>
              <a:rPr lang="en-IN" sz="1800" b="1" dirty="0">
                <a:latin typeface="Calibri" panose="020F0502020204030204" pitchFamily="34" charset="0"/>
                <a:ea typeface="Calibri" panose="020F0502020204030204" pitchFamily="34" charset="0"/>
                <a:cs typeface="Times New Roman" panose="02020603050405020304" pitchFamily="18" charset="0"/>
              </a:rPr>
              <a:t>New Beginning</a:t>
            </a:r>
          </a:p>
          <a:p>
            <a:r>
              <a:rPr lang="en-IN" sz="1800" b="1" dirty="0">
                <a:latin typeface="Calibri" panose="020F0502020204030204" pitchFamily="34" charset="0"/>
                <a:ea typeface="Calibri" panose="020F0502020204030204" pitchFamily="34" charset="0"/>
                <a:cs typeface="Times New Roman" panose="02020603050405020304" pitchFamily="18" charset="0"/>
              </a:rPr>
              <a:t>New Excitement</a:t>
            </a:r>
            <a:endParaRPr lang="en-US" sz="1650" dirty="0"/>
          </a:p>
        </p:txBody>
      </p:sp>
      <p:pic>
        <p:nvPicPr>
          <p:cNvPr id="6" name="Content Placeholder 5" descr="A cover of a book&#10;&#10;Description automatically generated">
            <a:extLst>
              <a:ext uri="{FF2B5EF4-FFF2-40B4-BE49-F238E27FC236}">
                <a16:creationId xmlns:a16="http://schemas.microsoft.com/office/drawing/2014/main" id="{E56EEDD5-8330-2889-ADD3-99F616B0F17C}"/>
              </a:ext>
            </a:extLst>
          </p:cNvPr>
          <p:cNvPicPr>
            <a:picLocks noChangeAspect="1"/>
          </p:cNvPicPr>
          <p:nvPr/>
        </p:nvPicPr>
        <p:blipFill>
          <a:blip r:embed="rId2"/>
          <a:srcRect t="16863" r="-2" b="7116"/>
          <a:stretch/>
        </p:blipFill>
        <p:spPr>
          <a:xfrm>
            <a:off x="3983777" y="857257"/>
            <a:ext cx="5159081" cy="514349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64713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5"/>
          <p:cNvPicPr preferRelativeResize="0"/>
          <p:nvPr/>
        </p:nvPicPr>
        <p:blipFill rotWithShape="1">
          <a:blip r:embed="rId3">
            <a:alphaModFix/>
          </a:blip>
          <a:srcRect t="12806"/>
          <a:stretch/>
        </p:blipFill>
        <p:spPr>
          <a:xfrm>
            <a:off x="879475" y="2286000"/>
            <a:ext cx="6602412" cy="3541712"/>
          </a:xfrm>
          <a:prstGeom prst="rect">
            <a:avLst/>
          </a:prstGeom>
          <a:noFill/>
          <a:ln>
            <a:noFill/>
          </a:ln>
          <a:effectLst>
            <a:outerShdw blurRad="63500" dist="153753" dir="2700000">
              <a:srgbClr val="000000">
                <a:alpha val="40000"/>
              </a:srgbClr>
            </a:outerShdw>
          </a:effectLst>
        </p:spPr>
      </p:pic>
      <p:sp>
        <p:nvSpPr>
          <p:cNvPr id="95" name="Google Shape;95;p5"/>
          <p:cNvSpPr txBox="1"/>
          <p:nvPr/>
        </p:nvSpPr>
        <p:spPr>
          <a:xfrm>
            <a:off x="0" y="857250"/>
            <a:ext cx="9144000" cy="993775"/>
          </a:xfrm>
          <a:prstGeom prst="rect">
            <a:avLst/>
          </a:prstGeom>
          <a:solidFill>
            <a:srgbClr val="17375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96" name="Google Shape;96;p5"/>
          <p:cNvSpPr txBox="1"/>
          <p:nvPr/>
        </p:nvSpPr>
        <p:spPr>
          <a:xfrm>
            <a:off x="0" y="857250"/>
            <a:ext cx="9144000" cy="993775"/>
          </a:xfrm>
          <a:prstGeom prst="rect">
            <a:avLst/>
          </a:prstGeom>
          <a:noFill/>
          <a:ln>
            <a:noFill/>
          </a:ln>
        </p:spPr>
        <p:txBody>
          <a:bodyPr spcFirstLastPara="1" wrap="square" lIns="68750" tIns="34200" rIns="68750" bIns="34200" anchor="ctr" anchorCtr="0">
            <a:noAutofit/>
          </a:bodyPr>
          <a:lstStyle/>
          <a:p>
            <a:pPr marL="0" marR="0" lvl="0" indent="0" algn="ctr" rtl="0">
              <a:lnSpc>
                <a:spcPct val="90000"/>
              </a:lnSpc>
              <a:spcBef>
                <a:spcPts val="0"/>
              </a:spcBef>
              <a:spcAft>
                <a:spcPts val="0"/>
              </a:spcAft>
              <a:buClr>
                <a:srgbClr val="FFFFFF"/>
              </a:buClr>
              <a:buSzPts val="3600"/>
              <a:buFont typeface="Twentieth Century"/>
              <a:buNone/>
            </a:pPr>
            <a:r>
              <a:rPr lang="en-US" sz="3600" b="1" i="0" u="none">
                <a:solidFill>
                  <a:srgbClr val="FFFFFF"/>
                </a:solidFill>
                <a:latin typeface="Twentieth Century"/>
                <a:ea typeface="Twentieth Century"/>
                <a:cs typeface="Twentieth Century"/>
                <a:sym typeface="Twentieth Century"/>
              </a:rPr>
              <a:t>Revised Bloom’s Taxonomy</a:t>
            </a:r>
            <a:endParaRPr/>
          </a:p>
        </p:txBody>
      </p:sp>
      <p:sp>
        <p:nvSpPr>
          <p:cNvPr id="97" name="Google Shape;97;p5"/>
          <p:cNvSpPr txBox="1"/>
          <p:nvPr/>
        </p:nvSpPr>
        <p:spPr>
          <a:xfrm>
            <a:off x="0" y="1889125"/>
            <a:ext cx="9144000" cy="47625"/>
          </a:xfrm>
          <a:prstGeom prst="rect">
            <a:avLst/>
          </a:prstGeom>
          <a:solidFill>
            <a:srgbClr val="17375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1"/>
          <p:cNvSpPr txBox="1"/>
          <p:nvPr/>
        </p:nvSpPr>
        <p:spPr>
          <a:xfrm>
            <a:off x="428625" y="446087"/>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a:solidFill>
                  <a:srgbClr val="000000"/>
                </a:solidFill>
                <a:latin typeface="Times New Roman"/>
                <a:ea typeface="Times New Roman"/>
                <a:cs typeface="Times New Roman"/>
                <a:sym typeface="Times New Roman"/>
              </a:rPr>
              <a:t>COURSE</a:t>
            </a:r>
            <a:endParaRPr/>
          </a:p>
        </p:txBody>
      </p:sp>
      <p:sp>
        <p:nvSpPr>
          <p:cNvPr id="104" name="Google Shape;104;p11"/>
          <p:cNvSpPr txBox="1"/>
          <p:nvPr/>
        </p:nvSpPr>
        <p:spPr>
          <a:xfrm>
            <a:off x="457200" y="1455737"/>
            <a:ext cx="7738281" cy="4349798"/>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000000"/>
              </a:buClr>
              <a:buSzPts val="2400"/>
              <a:buFont typeface="Arial"/>
              <a:buChar char="•"/>
            </a:pPr>
            <a:r>
              <a:rPr lang="en-US" sz="2400" b="0" i="0" u="none" dirty="0">
                <a:solidFill>
                  <a:srgbClr val="000000"/>
                </a:solidFill>
                <a:latin typeface="Calibri"/>
                <a:ea typeface="Calibri"/>
                <a:cs typeface="Calibri"/>
                <a:sym typeface="Calibri"/>
              </a:rPr>
              <a:t>This course provides a pathway for the students to gain insights about the technical skills in the field of programming.</a:t>
            </a:r>
            <a:endParaRPr sz="2400" b="0" i="0" u="none" dirty="0">
              <a:solidFill>
                <a:srgbClr val="000000"/>
              </a:solidFill>
              <a:latin typeface="Calibri"/>
              <a:ea typeface="Calibri"/>
              <a:cs typeface="Calibri"/>
              <a:sym typeface="Calibri"/>
            </a:endParaRPr>
          </a:p>
          <a:p>
            <a:pPr marL="342900" marR="0" lvl="0" indent="-342900" algn="just" rtl="0">
              <a:lnSpc>
                <a:spcPct val="100000"/>
              </a:lnSpc>
              <a:spcBef>
                <a:spcPts val="800"/>
              </a:spcBef>
              <a:spcAft>
                <a:spcPts val="0"/>
              </a:spcAft>
              <a:buClr>
                <a:srgbClr val="000000"/>
              </a:buClr>
              <a:buSzPts val="2400"/>
              <a:buFont typeface="Arial"/>
              <a:buChar char="•"/>
            </a:pPr>
            <a:r>
              <a:rPr lang="en-US" sz="2400" b="0" i="0" u="none" dirty="0">
                <a:solidFill>
                  <a:srgbClr val="000000"/>
                </a:solidFill>
                <a:latin typeface="Calibri"/>
                <a:ea typeface="Calibri"/>
                <a:cs typeface="Calibri"/>
                <a:sym typeface="Calibri"/>
              </a:rPr>
              <a:t>This course helps the students to apply their technical skills to become software developers.</a:t>
            </a:r>
            <a:endParaRPr dirty="0"/>
          </a:p>
          <a:p>
            <a:pPr marL="342900" marR="0" lvl="0" indent="-342900" algn="just" rtl="0">
              <a:lnSpc>
                <a:spcPct val="100000"/>
              </a:lnSpc>
              <a:spcBef>
                <a:spcPts val="800"/>
              </a:spcBef>
              <a:spcAft>
                <a:spcPts val="0"/>
              </a:spcAft>
              <a:buClr>
                <a:srgbClr val="000000"/>
              </a:buClr>
              <a:buSzPts val="2400"/>
              <a:buFont typeface="Arial"/>
              <a:buChar char="•"/>
            </a:pPr>
            <a:r>
              <a:rPr lang="en-US" sz="2400" b="0" i="0" u="none" dirty="0">
                <a:solidFill>
                  <a:srgbClr val="000000"/>
                </a:solidFill>
                <a:latin typeface="Calibri"/>
                <a:ea typeface="Calibri"/>
                <a:cs typeface="Calibri"/>
                <a:sym typeface="Calibri"/>
              </a:rPr>
              <a:t>Students could be able to streamline their career in programming and become industry-ready.</a:t>
            </a:r>
            <a:endParaRPr dirty="0"/>
          </a:p>
          <a:p>
            <a:pPr marL="342900" marR="0" lvl="0" indent="-342900" algn="just" rtl="0">
              <a:lnSpc>
                <a:spcPct val="100000"/>
              </a:lnSpc>
              <a:spcBef>
                <a:spcPts val="800"/>
              </a:spcBef>
              <a:spcAft>
                <a:spcPts val="0"/>
              </a:spcAft>
              <a:buClr>
                <a:srgbClr val="000000"/>
              </a:buClr>
              <a:buSzPts val="2400"/>
              <a:buFont typeface="Arial"/>
              <a:buChar char="•"/>
            </a:pPr>
            <a:r>
              <a:rPr lang="en-US" sz="2400" b="0" i="0" u="none" dirty="0">
                <a:solidFill>
                  <a:srgbClr val="000000"/>
                </a:solidFill>
                <a:latin typeface="Calibri"/>
                <a:ea typeface="Calibri"/>
                <a:cs typeface="Calibri"/>
                <a:sym typeface="Calibri"/>
              </a:rPr>
              <a:t>C++ is basic requirement for mist of the companies for placement drives.</a:t>
            </a:r>
            <a:endParaRPr dirty="0"/>
          </a:p>
        </p:txBody>
      </p:sp>
      <p:cxnSp>
        <p:nvCxnSpPr>
          <p:cNvPr id="105" name="Google Shape;105;p11"/>
          <p:cNvCxnSpPr/>
          <p:nvPr/>
        </p:nvCxnSpPr>
        <p:spPr>
          <a:xfrm>
            <a:off x="611187" y="1268412"/>
            <a:ext cx="7056437" cy="1587"/>
          </a:xfrm>
          <a:prstGeom prst="straightConnector1">
            <a:avLst/>
          </a:prstGeom>
          <a:noFill/>
          <a:ln w="38150" cap="flat" cmpd="sng">
            <a:solidFill>
              <a:srgbClr val="F79646"/>
            </a:solidFill>
            <a:prstDash val="solid"/>
            <a:miter lim="800000"/>
            <a:headEnd type="none" w="med" len="med"/>
            <a:tailEnd type="none" w="med" len="med"/>
          </a:ln>
          <a:effectLst>
            <a:outerShdw blurRad="63500" dist="23040" dir="5400000">
              <a:srgbClr val="000000">
                <a:alpha val="34901"/>
              </a:srgbClr>
            </a:outerShdw>
          </a:effectLst>
        </p:spPr>
      </p:cxnSp>
      <p:pic>
        <p:nvPicPr>
          <p:cNvPr id="106" name="Google Shape;106;p11"/>
          <p:cNvPicPr preferRelativeResize="0"/>
          <p:nvPr/>
        </p:nvPicPr>
        <p:blipFill rotWithShape="1">
          <a:blip r:embed="rId3">
            <a:alphaModFix/>
          </a:blip>
          <a:srcRect/>
          <a:stretch/>
        </p:blipFill>
        <p:spPr>
          <a:xfrm>
            <a:off x="7391400" y="85725"/>
            <a:ext cx="1676400" cy="67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2"/>
          <p:cNvSpPr txBox="1"/>
          <p:nvPr/>
        </p:nvSpPr>
        <p:spPr>
          <a:xfrm>
            <a:off x="428625" y="446087"/>
            <a:ext cx="7330127"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Times New Roman"/>
              <a:buNone/>
            </a:pPr>
            <a:r>
              <a:rPr lang="en-US" sz="3200" b="1" dirty="0">
                <a:solidFill>
                  <a:srgbClr val="C00000"/>
                </a:solidFill>
                <a:latin typeface="Times New Roman"/>
                <a:cs typeface="Times New Roman"/>
                <a:sym typeface="Times New Roman"/>
              </a:rPr>
              <a:t>Execution strategy for courses</a:t>
            </a:r>
            <a:br>
              <a:rPr lang="en-US" sz="2400" b="0" i="0" u="none" dirty="0">
                <a:solidFill>
                  <a:srgbClr val="000000"/>
                </a:solidFill>
                <a:latin typeface="Calibri"/>
                <a:ea typeface="Calibri"/>
                <a:cs typeface="Calibri"/>
                <a:sym typeface="Calibri"/>
              </a:rPr>
            </a:br>
            <a:endParaRPr sz="2800" dirty="0"/>
          </a:p>
        </p:txBody>
      </p:sp>
      <p:sp>
        <p:nvSpPr>
          <p:cNvPr id="113" name="Google Shape;113;p12"/>
          <p:cNvSpPr txBox="1"/>
          <p:nvPr/>
        </p:nvSpPr>
        <p:spPr>
          <a:xfrm>
            <a:off x="457200" y="1371600"/>
            <a:ext cx="8229600" cy="527486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800"/>
              </a:spcBef>
              <a:spcAft>
                <a:spcPts val="0"/>
              </a:spcAft>
              <a:buClr>
                <a:srgbClr val="000000"/>
              </a:buClr>
              <a:buSzPts val="2400"/>
              <a:buFont typeface="Arial"/>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Role Play Activity: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Student will play a role of object to discuss the OOP concept.</a:t>
            </a:r>
          </a:p>
          <a:p>
            <a:pPr marL="284480" indent="-285750" algn="just">
              <a:lnSpc>
                <a:spcPct val="107000"/>
              </a:lnSpc>
              <a:spcAft>
                <a:spcPts val="800"/>
              </a:spcAft>
              <a:buFont typeface="Arial" panose="020B0604020202020204" pitchFamily="34" charset="0"/>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Debate Procedural vs Object-Oriented Programming: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Divide the class into two groups. Each group argues for one paradigm using examples.</a:t>
            </a:r>
          </a:p>
          <a:p>
            <a:pPr marL="284480" indent="-285750" algn="just">
              <a:lnSpc>
                <a:spcPct val="107000"/>
              </a:lnSpc>
              <a:spcAft>
                <a:spcPts val="800"/>
              </a:spcAft>
              <a:buFont typeface="Arial" panose="020B0604020202020204" pitchFamily="34" charset="0"/>
              <a:buChar char="•"/>
            </a:pPr>
            <a:r>
              <a:rPr lang="en-US" sz="2400" b="1" i="0" u="none" dirty="0" err="1">
                <a:solidFill>
                  <a:srgbClr val="000000"/>
                </a:solidFill>
                <a:latin typeface="Times New Roman" panose="02020603050405020304" pitchFamily="18" charset="0"/>
                <a:ea typeface="Calibri"/>
                <a:cs typeface="Times New Roman" panose="02020603050405020304" pitchFamily="18" charset="0"/>
                <a:sym typeface="Calibri"/>
              </a:rPr>
              <a:t>Github</a:t>
            </a:r>
            <a:r>
              <a:rPr lang="en-US" sz="2400" b="1" i="0" u="none" dirty="0">
                <a:solidFill>
                  <a:srgbClr val="000000"/>
                </a:solidFill>
                <a:latin typeface="Times New Roman" panose="02020603050405020304" pitchFamily="18" charset="0"/>
                <a:ea typeface="Calibri"/>
                <a:cs typeface="Times New Roman" panose="02020603050405020304" pitchFamily="18" charset="0"/>
                <a:sym typeface="Calibri"/>
              </a:rPr>
              <a:t> repository creation: </a:t>
            </a:r>
            <a:r>
              <a:rPr lang="en-US" sz="2400" i="0" u="none" dirty="0">
                <a:solidFill>
                  <a:srgbClr val="000000"/>
                </a:solidFill>
                <a:latin typeface="Times New Roman" panose="02020603050405020304" pitchFamily="18" charset="0"/>
                <a:ea typeface="Calibri"/>
                <a:cs typeface="Times New Roman" panose="02020603050405020304" pitchFamily="18" charset="0"/>
                <a:sym typeface="Calibri"/>
              </a:rPr>
              <a:t>Student will upload the implementation of code in the class.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Error-Handling Workshop</a:t>
            </a:r>
            <a:r>
              <a:rPr lang="en-US"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Students will understand the compile time errors and capable of handle input errors (e.g., invalid data)</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1630" indent="-342900" algn="just">
              <a:lnSpc>
                <a:spcPct val="107000"/>
              </a:lnSpc>
              <a:spcAft>
                <a:spcPts val="800"/>
              </a:spcAft>
              <a:buFont typeface="Arial" panose="020B0604020202020204" pitchFamily="34" charset="0"/>
              <a:buChar char="•"/>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Online 3</a:t>
            </a:r>
            <a:r>
              <a:rPr lang="en-US" sz="2400" b="1" baseline="30000" dirty="0">
                <a:effectLst/>
                <a:latin typeface="Times New Roman" panose="02020603050405020304" pitchFamily="18" charset="0"/>
                <a:ea typeface="Calibri" panose="020F0502020204030204" pitchFamily="34" charset="0"/>
                <a:cs typeface="Times New Roman" panose="02020603050405020304" pitchFamily="18" charset="0"/>
              </a:rPr>
              <a:t>rd</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Party</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Challenge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The student will assign test case-based problems on any online platform; the students have to solve it within the given time limit.</a:t>
            </a:r>
          </a:p>
          <a:p>
            <a:pPr algn="just"/>
            <a:endParaRPr sz="1800" dirty="0"/>
          </a:p>
        </p:txBody>
      </p:sp>
      <p:cxnSp>
        <p:nvCxnSpPr>
          <p:cNvPr id="114" name="Google Shape;114;p12"/>
          <p:cNvCxnSpPr/>
          <p:nvPr/>
        </p:nvCxnSpPr>
        <p:spPr>
          <a:xfrm>
            <a:off x="611187" y="1268412"/>
            <a:ext cx="7056437" cy="1587"/>
          </a:xfrm>
          <a:prstGeom prst="straightConnector1">
            <a:avLst/>
          </a:prstGeom>
          <a:noFill/>
          <a:ln w="38150" cap="flat" cmpd="sng">
            <a:solidFill>
              <a:srgbClr val="F79646"/>
            </a:solidFill>
            <a:prstDash val="solid"/>
            <a:miter lim="800000"/>
            <a:headEnd type="none" w="med" len="med"/>
            <a:tailEnd type="none" w="med" len="med"/>
          </a:ln>
          <a:effectLst>
            <a:outerShdw blurRad="63500" dist="23040" dir="5400000">
              <a:srgbClr val="000000">
                <a:alpha val="34901"/>
              </a:srgbClr>
            </a:outerShdw>
          </a:effectLst>
        </p:spPr>
      </p:cxnSp>
      <p:pic>
        <p:nvPicPr>
          <p:cNvPr id="115" name="Google Shape;115;p12"/>
          <p:cNvPicPr preferRelativeResize="0"/>
          <p:nvPr/>
        </p:nvPicPr>
        <p:blipFill rotWithShape="1">
          <a:blip r:embed="rId3">
            <a:alphaModFix/>
          </a:blip>
          <a:srcRect/>
          <a:stretch/>
        </p:blipFill>
        <p:spPr>
          <a:xfrm>
            <a:off x="7391400" y="85725"/>
            <a:ext cx="1676400" cy="679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3"/>
          <p:cNvSpPr txBox="1"/>
          <p:nvPr/>
        </p:nvSpPr>
        <p:spPr>
          <a:xfrm>
            <a:off x="428625" y="446087"/>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00000"/>
              </a:buClr>
              <a:buSzPts val="2000"/>
              <a:buFont typeface="Times New Roman"/>
              <a:buNone/>
            </a:pPr>
            <a:r>
              <a:rPr lang="en-US" sz="2000" b="1" i="0" u="none" dirty="0">
                <a:solidFill>
                  <a:srgbClr val="C00000"/>
                </a:solidFill>
                <a:latin typeface="Times New Roman"/>
                <a:ea typeface="Times New Roman"/>
                <a:cs typeface="Times New Roman"/>
                <a:sym typeface="Times New Roman"/>
              </a:rPr>
              <a:t>INNOVATIVE PEDAGOGY</a:t>
            </a:r>
            <a:endParaRPr dirty="0"/>
          </a:p>
        </p:txBody>
      </p:sp>
      <p:sp>
        <p:nvSpPr>
          <p:cNvPr id="122" name="Google Shape;122;p13"/>
          <p:cNvSpPr txBox="1"/>
          <p:nvPr/>
        </p:nvSpPr>
        <p:spPr>
          <a:xfrm>
            <a:off x="457200" y="1455737"/>
            <a:ext cx="8229600" cy="53149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200000"/>
              </a:lnSpc>
              <a:spcBef>
                <a:spcPts val="0"/>
              </a:spcBef>
              <a:spcAft>
                <a:spcPts val="0"/>
              </a:spcAft>
              <a:buClr>
                <a:srgbClr val="000000"/>
              </a:buClr>
              <a:buSzPts val="2400"/>
              <a:buFont typeface="Arial"/>
              <a:buChar char="•"/>
            </a:pPr>
            <a:r>
              <a:rPr lang="en-US" sz="2400" b="0" i="0" u="none" dirty="0">
                <a:solidFill>
                  <a:srgbClr val="000000"/>
                </a:solidFill>
                <a:latin typeface="Calibri"/>
                <a:ea typeface="Calibri"/>
                <a:cs typeface="Calibri"/>
                <a:sym typeface="Calibri"/>
              </a:rPr>
              <a:t>IT job profile screening</a:t>
            </a:r>
            <a:endParaRPr dirty="0"/>
          </a:p>
          <a:p>
            <a:pPr marL="342900" marR="0" lvl="0" indent="-342900" algn="l" rtl="0">
              <a:lnSpc>
                <a:spcPct val="200000"/>
              </a:lnSpc>
              <a:spcBef>
                <a:spcPts val="800"/>
              </a:spcBef>
              <a:spcAft>
                <a:spcPts val="0"/>
              </a:spcAft>
              <a:buClr>
                <a:srgbClr val="000000"/>
              </a:buClr>
              <a:buSzPts val="2400"/>
              <a:buFont typeface="Arial"/>
              <a:buChar char="•"/>
            </a:pPr>
            <a:r>
              <a:rPr lang="en-US" sz="2400" b="0" i="0" u="none" dirty="0">
                <a:solidFill>
                  <a:srgbClr val="000000"/>
                </a:solidFill>
                <a:latin typeface="Calibri"/>
                <a:ea typeface="Calibri"/>
                <a:cs typeface="Calibri"/>
                <a:sym typeface="Calibri"/>
              </a:rPr>
              <a:t>Placement drives level coding tasks</a:t>
            </a:r>
            <a:endParaRPr dirty="0"/>
          </a:p>
          <a:p>
            <a:pPr marL="342900" marR="0" lvl="0" indent="-342900" algn="l" rtl="0">
              <a:lnSpc>
                <a:spcPct val="200000"/>
              </a:lnSpc>
              <a:spcBef>
                <a:spcPts val="800"/>
              </a:spcBef>
              <a:spcAft>
                <a:spcPts val="0"/>
              </a:spcAft>
              <a:buClr>
                <a:srgbClr val="000000"/>
              </a:buClr>
              <a:buSzPts val="2400"/>
              <a:buFont typeface="Arial"/>
              <a:buChar char="•"/>
            </a:pPr>
            <a:r>
              <a:rPr lang="en-US" sz="2400" b="0" i="0" u="none" dirty="0" err="1">
                <a:solidFill>
                  <a:srgbClr val="000000"/>
                </a:solidFill>
                <a:latin typeface="Calibri"/>
                <a:ea typeface="Calibri"/>
                <a:cs typeface="Calibri"/>
                <a:sym typeface="Calibri"/>
              </a:rPr>
              <a:t>Hackerrank</a:t>
            </a:r>
            <a:r>
              <a:rPr lang="en-US" sz="2400" b="0" i="0" u="none" dirty="0">
                <a:solidFill>
                  <a:srgbClr val="000000"/>
                </a:solidFill>
                <a:latin typeface="Calibri"/>
                <a:ea typeface="Calibri"/>
                <a:cs typeface="Calibri"/>
                <a:sym typeface="Calibri"/>
              </a:rPr>
              <a:t> based problem solving</a:t>
            </a:r>
            <a:endParaRPr dirty="0"/>
          </a:p>
          <a:p>
            <a:pPr marL="342900" marR="0" lvl="0" indent="-342900" algn="l" rtl="0">
              <a:lnSpc>
                <a:spcPct val="200000"/>
              </a:lnSpc>
              <a:spcBef>
                <a:spcPts val="800"/>
              </a:spcBef>
              <a:spcAft>
                <a:spcPts val="0"/>
              </a:spcAft>
              <a:buClr>
                <a:srgbClr val="000000"/>
              </a:buClr>
              <a:buSzPts val="2400"/>
              <a:buFont typeface="Arial"/>
              <a:buChar char="•"/>
            </a:pPr>
            <a:r>
              <a:rPr lang="en-US" sz="2400" b="0" i="0" u="none" dirty="0">
                <a:solidFill>
                  <a:srgbClr val="000000"/>
                </a:solidFill>
                <a:latin typeface="Calibri"/>
                <a:ea typeface="Calibri"/>
                <a:cs typeface="Calibri"/>
                <a:sym typeface="Calibri"/>
              </a:rPr>
              <a:t>Live demonstration using compliers</a:t>
            </a:r>
            <a:endParaRPr dirty="0"/>
          </a:p>
          <a:p>
            <a:pPr marL="342900" marR="0" lvl="0" indent="-342900" algn="l" rtl="0">
              <a:lnSpc>
                <a:spcPct val="200000"/>
              </a:lnSpc>
              <a:spcBef>
                <a:spcPts val="800"/>
              </a:spcBef>
              <a:spcAft>
                <a:spcPts val="0"/>
              </a:spcAft>
              <a:buClr>
                <a:srgbClr val="000000"/>
              </a:buClr>
              <a:buSzPts val="2400"/>
              <a:buFont typeface="Arial"/>
              <a:buChar char="•"/>
            </a:pPr>
            <a:r>
              <a:rPr lang="en-US" sz="2400" b="0" i="0" u="none" dirty="0">
                <a:solidFill>
                  <a:srgbClr val="000000"/>
                </a:solidFill>
                <a:latin typeface="Calibri"/>
                <a:ea typeface="Calibri"/>
                <a:cs typeface="Calibri"/>
                <a:sym typeface="Calibri"/>
              </a:rPr>
              <a:t>Code Review</a:t>
            </a:r>
            <a:endParaRPr dirty="0"/>
          </a:p>
          <a:p>
            <a:pPr marL="342900" marR="0" lvl="0" indent="-342900" algn="l" rtl="0">
              <a:lnSpc>
                <a:spcPct val="200000"/>
              </a:lnSpc>
              <a:spcBef>
                <a:spcPts val="800"/>
              </a:spcBef>
              <a:spcAft>
                <a:spcPts val="0"/>
              </a:spcAft>
              <a:buClr>
                <a:srgbClr val="000000"/>
              </a:buClr>
              <a:buSzPts val="2400"/>
              <a:buFont typeface="Arial"/>
              <a:buChar char="•"/>
            </a:pPr>
            <a:r>
              <a:rPr lang="en-US" sz="2400" b="0" i="0" u="none" dirty="0">
                <a:solidFill>
                  <a:srgbClr val="000000"/>
                </a:solidFill>
                <a:latin typeface="Calibri"/>
                <a:ea typeface="Calibri"/>
                <a:cs typeface="Calibri"/>
                <a:sym typeface="Calibri"/>
              </a:rPr>
              <a:t>Analysis of existing object-oriented code</a:t>
            </a:r>
            <a:endParaRPr dirty="0"/>
          </a:p>
        </p:txBody>
      </p:sp>
      <p:cxnSp>
        <p:nvCxnSpPr>
          <p:cNvPr id="123" name="Google Shape;123;p13"/>
          <p:cNvCxnSpPr/>
          <p:nvPr/>
        </p:nvCxnSpPr>
        <p:spPr>
          <a:xfrm>
            <a:off x="611187" y="1268412"/>
            <a:ext cx="7056437" cy="1587"/>
          </a:xfrm>
          <a:prstGeom prst="straightConnector1">
            <a:avLst/>
          </a:prstGeom>
          <a:noFill/>
          <a:ln w="38150" cap="flat" cmpd="sng">
            <a:solidFill>
              <a:srgbClr val="F79646"/>
            </a:solidFill>
            <a:prstDash val="solid"/>
            <a:miter lim="800000"/>
            <a:headEnd type="none" w="med" len="med"/>
            <a:tailEnd type="none" w="med" len="med"/>
          </a:ln>
          <a:effectLst>
            <a:outerShdw blurRad="63500" dist="23040" dir="5400000">
              <a:srgbClr val="000000">
                <a:alpha val="34901"/>
              </a:srgbClr>
            </a:outerShdw>
          </a:effectLst>
        </p:spPr>
      </p:cxnSp>
      <p:pic>
        <p:nvPicPr>
          <p:cNvPr id="124" name="Google Shape;124;p13"/>
          <p:cNvPicPr preferRelativeResize="0"/>
          <p:nvPr/>
        </p:nvPicPr>
        <p:blipFill rotWithShape="1">
          <a:blip r:embed="rId3">
            <a:alphaModFix/>
          </a:blip>
          <a:srcRect/>
          <a:stretch/>
        </p:blipFill>
        <p:spPr>
          <a:xfrm>
            <a:off x="7391400" y="85725"/>
            <a:ext cx="1676400" cy="679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US" sz="4800" b="0" i="0" u="none" dirty="0">
                <a:solidFill>
                  <a:srgbClr val="C00000"/>
                </a:solidFill>
                <a:latin typeface="Calibri"/>
                <a:ea typeface="Calibri"/>
                <a:cs typeface="Calibri"/>
                <a:sym typeface="Calibri"/>
              </a:rPr>
              <a:t>Online </a:t>
            </a:r>
            <a:r>
              <a:rPr lang="en-US" sz="4800" b="0" i="0" u="none" dirty="0" err="1">
                <a:solidFill>
                  <a:srgbClr val="C00000"/>
                </a:solidFill>
                <a:latin typeface="Calibri"/>
                <a:ea typeface="Calibri"/>
                <a:cs typeface="Calibri"/>
                <a:sym typeface="Calibri"/>
              </a:rPr>
              <a:t>Resourcses</a:t>
            </a:r>
            <a:endParaRPr dirty="0"/>
          </a:p>
        </p:txBody>
      </p:sp>
      <p:sp>
        <p:nvSpPr>
          <p:cNvPr id="130" name="Google Shape;130;p16"/>
          <p:cNvSpPr txBox="1">
            <a:spLocks noGrp="1"/>
          </p:cNvSpPr>
          <p:nvPr>
            <p:ph type="body" idx="1"/>
          </p:nvPr>
        </p:nvSpPr>
        <p:spPr>
          <a:xfrm>
            <a:off x="457200" y="1239837"/>
            <a:ext cx="8686800" cy="5389562"/>
          </a:xfrm>
          <a:prstGeom prst="rect">
            <a:avLst/>
          </a:prstGeom>
          <a:noFill/>
          <a:ln>
            <a:noFill/>
          </a:ln>
        </p:spPr>
        <p:txBody>
          <a:bodyPr spcFirstLastPara="1" wrap="square" lIns="91425" tIns="45700" rIns="91425" bIns="45700" anchor="t" anchorCtr="0">
            <a:normAutofit lnSpcReduction="10000"/>
          </a:bodyPr>
          <a:lstStyle/>
          <a:p>
            <a:pPr marL="342900" marR="0" lvl="0" indent="-342900" algn="l" rtl="0">
              <a:lnSpc>
                <a:spcPct val="150000"/>
              </a:lnSpc>
              <a:spcBef>
                <a:spcPts val="0"/>
              </a:spcBef>
              <a:spcAft>
                <a:spcPts val="0"/>
              </a:spcAft>
              <a:buClr>
                <a:srgbClr val="002060"/>
              </a:buClr>
              <a:buSzPts val="2400"/>
              <a:buFont typeface="Arial"/>
              <a:buChar char="•"/>
            </a:pPr>
            <a:r>
              <a:rPr lang="en-US" sz="2400" b="0" i="0" u="none" dirty="0">
                <a:solidFill>
                  <a:srgbClr val="002060"/>
                </a:solidFill>
                <a:latin typeface="Calibri"/>
                <a:ea typeface="Calibri"/>
                <a:cs typeface="Calibri"/>
                <a:sym typeface="Calibri"/>
              </a:rPr>
              <a:t>MIT </a:t>
            </a:r>
            <a:r>
              <a:rPr lang="en-US" sz="2400" b="0" i="0" u="none" dirty="0" err="1">
                <a:solidFill>
                  <a:srgbClr val="002060"/>
                </a:solidFill>
                <a:latin typeface="Calibri"/>
                <a:ea typeface="Calibri"/>
                <a:cs typeface="Calibri"/>
                <a:sym typeface="Calibri"/>
              </a:rPr>
              <a:t>OpenCourseware</a:t>
            </a:r>
            <a:r>
              <a:rPr lang="en-US" sz="2400" b="0" i="0" u="none" dirty="0">
                <a:solidFill>
                  <a:srgbClr val="002060"/>
                </a:solidFill>
                <a:latin typeface="Calibri"/>
                <a:ea typeface="Calibri"/>
                <a:cs typeface="Calibri"/>
                <a:sym typeface="Calibri"/>
              </a:rPr>
              <a:t> / Stanford online</a:t>
            </a:r>
            <a:endParaRPr dirty="0"/>
          </a:p>
          <a:p>
            <a:pPr marL="342900" marR="0" lvl="0" indent="-342900" algn="l" rtl="0">
              <a:lnSpc>
                <a:spcPct val="150000"/>
              </a:lnSpc>
              <a:spcBef>
                <a:spcPts val="480"/>
              </a:spcBef>
              <a:spcAft>
                <a:spcPts val="0"/>
              </a:spcAft>
              <a:buClr>
                <a:srgbClr val="002060"/>
              </a:buClr>
              <a:buSzPts val="2400"/>
              <a:buFont typeface="Arial"/>
              <a:buChar char="•"/>
            </a:pPr>
            <a:r>
              <a:rPr lang="en-US" sz="2400" b="0" i="0" u="none" dirty="0">
                <a:solidFill>
                  <a:srgbClr val="002060"/>
                </a:solidFill>
                <a:latin typeface="Calibri"/>
                <a:ea typeface="Calibri"/>
                <a:cs typeface="Calibri"/>
                <a:sym typeface="Calibri"/>
              </a:rPr>
              <a:t>Udemy</a:t>
            </a:r>
            <a:r>
              <a:rPr lang="en-US" sz="2400" dirty="0">
                <a:solidFill>
                  <a:srgbClr val="002060"/>
                </a:solidFill>
              </a:rPr>
              <a:t> / </a:t>
            </a:r>
            <a:r>
              <a:rPr lang="en-US" sz="2400" b="0" i="0" u="none" dirty="0">
                <a:solidFill>
                  <a:srgbClr val="002060"/>
                </a:solidFill>
                <a:latin typeface="Calibri"/>
                <a:ea typeface="Calibri"/>
                <a:cs typeface="Calibri"/>
                <a:sym typeface="Calibri"/>
              </a:rPr>
              <a:t>Coursera</a:t>
            </a:r>
            <a:endParaRPr dirty="0"/>
          </a:p>
          <a:p>
            <a:pPr marL="342900" marR="0" lvl="0" indent="-342900" algn="l" rtl="0">
              <a:lnSpc>
                <a:spcPct val="150000"/>
              </a:lnSpc>
              <a:spcBef>
                <a:spcPts val="480"/>
              </a:spcBef>
              <a:spcAft>
                <a:spcPts val="0"/>
              </a:spcAft>
              <a:buClr>
                <a:srgbClr val="17375E"/>
              </a:buClr>
              <a:buSzPts val="2400"/>
              <a:buFont typeface="Arial"/>
              <a:buChar char="•"/>
            </a:pPr>
            <a:r>
              <a:rPr lang="en-US" sz="2400" b="0" i="0" u="none" dirty="0">
                <a:solidFill>
                  <a:srgbClr val="17375E"/>
                </a:solidFill>
                <a:latin typeface="Calibri"/>
                <a:ea typeface="Calibri"/>
                <a:cs typeface="Calibri"/>
                <a:sym typeface="Calibri"/>
              </a:rPr>
              <a:t>The homepage of Bjarne </a:t>
            </a:r>
            <a:r>
              <a:rPr lang="en-US" sz="2400" b="0" i="0" u="none" dirty="0" err="1">
                <a:solidFill>
                  <a:srgbClr val="17375E"/>
                </a:solidFill>
                <a:latin typeface="Calibri"/>
                <a:ea typeface="Calibri"/>
                <a:cs typeface="Calibri"/>
                <a:sym typeface="Calibri"/>
              </a:rPr>
              <a:t>Stroustrup</a:t>
            </a:r>
            <a:r>
              <a:rPr lang="en-US" sz="2400" b="0" i="0" u="none" dirty="0">
                <a:solidFill>
                  <a:srgbClr val="17375E"/>
                </a:solidFill>
                <a:latin typeface="Calibri"/>
                <a:ea typeface="Calibri"/>
                <a:cs typeface="Calibri"/>
                <a:sym typeface="Calibri"/>
              </a:rPr>
              <a:t>, the inventor of C++:</a:t>
            </a:r>
            <a:br>
              <a:rPr lang="en-US" sz="2400" b="0" i="0" u="none" dirty="0">
                <a:solidFill>
                  <a:srgbClr val="17375E"/>
                </a:solidFill>
                <a:latin typeface="Calibri"/>
                <a:ea typeface="Calibri"/>
                <a:cs typeface="Calibri"/>
                <a:sym typeface="Calibri"/>
              </a:rPr>
            </a:br>
            <a:r>
              <a:rPr lang="en-US" sz="2400" b="0" i="0" u="sng" dirty="0">
                <a:solidFill>
                  <a:srgbClr val="17375E"/>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http://www.research.att.com/~bs</a:t>
            </a:r>
            <a:endParaRPr dirty="0"/>
          </a:p>
          <a:p>
            <a:pPr marL="342900" marR="0" lvl="0" indent="-342900" algn="l" rtl="0">
              <a:lnSpc>
                <a:spcPct val="150000"/>
              </a:lnSpc>
              <a:spcBef>
                <a:spcPts val="480"/>
              </a:spcBef>
              <a:spcAft>
                <a:spcPts val="0"/>
              </a:spcAft>
              <a:buClr>
                <a:srgbClr val="17375E"/>
              </a:buClr>
              <a:buSzPts val="2400"/>
              <a:buFont typeface="Arial"/>
              <a:buChar char="•"/>
            </a:pPr>
            <a:r>
              <a:rPr lang="en-US" sz="2400" b="0" i="0" u="none" dirty="0">
                <a:solidFill>
                  <a:srgbClr val="17375E"/>
                </a:solidFill>
                <a:latin typeface="Calibri"/>
                <a:ea typeface="Calibri"/>
                <a:cs typeface="Calibri"/>
                <a:sym typeface="Calibri"/>
              </a:rPr>
              <a:t>A C++ online tutorial:</a:t>
            </a:r>
            <a:br>
              <a:rPr lang="en-US" sz="2400" b="0" i="0" u="none" dirty="0">
                <a:solidFill>
                  <a:srgbClr val="17375E"/>
                </a:solidFill>
                <a:latin typeface="Calibri"/>
                <a:ea typeface="Calibri"/>
                <a:cs typeface="Calibri"/>
                <a:sym typeface="Calibri"/>
              </a:rPr>
            </a:br>
            <a:r>
              <a:rPr lang="en-US" sz="2400" b="0" i="0" u="sng" dirty="0">
                <a:solidFill>
                  <a:srgbClr val="17375E"/>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http://www.cplusplus.com/doc/tutorial/</a:t>
            </a:r>
            <a:endParaRPr dirty="0"/>
          </a:p>
          <a:p>
            <a:pPr marL="342900" marR="0" lvl="0" indent="-342900" algn="l" rtl="0">
              <a:lnSpc>
                <a:spcPct val="150000"/>
              </a:lnSpc>
              <a:spcBef>
                <a:spcPts val="480"/>
              </a:spcBef>
              <a:spcAft>
                <a:spcPts val="0"/>
              </a:spcAft>
              <a:buClr>
                <a:srgbClr val="17375E"/>
              </a:buClr>
              <a:buSzPts val="2400"/>
              <a:buFont typeface="Arial"/>
              <a:buChar char="•"/>
            </a:pPr>
            <a:r>
              <a:rPr lang="en-US" sz="2400" b="0" i="0" u="none" dirty="0">
                <a:solidFill>
                  <a:srgbClr val="17375E"/>
                </a:solidFill>
                <a:latin typeface="Calibri"/>
                <a:ea typeface="Calibri"/>
                <a:cs typeface="Calibri"/>
                <a:sym typeface="Calibri"/>
              </a:rPr>
              <a:t>The C++ FAQ:</a:t>
            </a:r>
            <a:br>
              <a:rPr lang="en-US" sz="2400" b="0" i="0" u="none" dirty="0">
                <a:solidFill>
                  <a:srgbClr val="17375E"/>
                </a:solidFill>
                <a:latin typeface="Calibri"/>
                <a:ea typeface="Calibri"/>
                <a:cs typeface="Calibri"/>
                <a:sym typeface="Calibri"/>
              </a:rPr>
            </a:br>
            <a:r>
              <a:rPr lang="en-US" sz="2400" b="0" i="0" u="sng" dirty="0">
                <a:solidFill>
                  <a:srgbClr val="17375E"/>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http://www.parashift.com/c++-faq-lite</a:t>
            </a:r>
            <a:endParaRPr dirty="0"/>
          </a:p>
          <a:p>
            <a:pPr marL="342900" marR="0" lvl="0" indent="-342900" algn="l" rtl="0">
              <a:lnSpc>
                <a:spcPct val="150000"/>
              </a:lnSpc>
              <a:spcBef>
                <a:spcPts val="640"/>
              </a:spcBef>
              <a:spcAft>
                <a:spcPts val="0"/>
              </a:spcAft>
              <a:buClr>
                <a:srgbClr val="002060"/>
              </a:buClr>
              <a:buSzPts val="3200"/>
              <a:buFont typeface="Arial"/>
              <a:buChar char="•"/>
            </a:pPr>
            <a:r>
              <a:rPr lang="en-US" sz="3200" b="0" i="0" u="none" dirty="0">
                <a:solidFill>
                  <a:srgbClr val="002060"/>
                </a:solidFill>
                <a:latin typeface="Calibri"/>
                <a:ea typeface="Calibri"/>
                <a:cs typeface="Calibri"/>
                <a:sym typeface="Calibri"/>
              </a:rPr>
              <a:t>learncpp.com</a:t>
            </a:r>
            <a:endParaRPr dirty="0"/>
          </a:p>
        </p:txBody>
      </p:sp>
      <p:cxnSp>
        <p:nvCxnSpPr>
          <p:cNvPr id="131" name="Google Shape;131;p16"/>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132" name="Google Shape;132;p16"/>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6" imgW="1676400" imgH="679450" progId="">
                  <p:embed/>
                </p:oleObj>
              </mc:Choice>
              <mc:Fallback>
                <p:oleObj r:id="rId6" imgW="1676400" imgH="679450" progId="">
                  <p:embed/>
                  <p:pic>
                    <p:nvPicPr>
                      <p:cNvPr id="132" name="Google Shape;132;p16"/>
                      <p:cNvPicPr preferRelativeResize="0"/>
                      <p:nvPr/>
                    </p:nvPicPr>
                    <p:blipFill rotWithShape="1">
                      <a:blip r:embed="rId7">
                        <a:alphaModFix/>
                      </a:blip>
                      <a:srcRect/>
                      <a:stretch/>
                    </p:blipFill>
                    <p:spPr>
                      <a:xfrm>
                        <a:off x="7391400" y="85725"/>
                        <a:ext cx="1676400" cy="679450"/>
                      </a:xfrm>
                      <a:prstGeom prst="rect">
                        <a:avLst/>
                      </a:prstGeom>
                      <a:noFill/>
                      <a:ln>
                        <a:noFill/>
                      </a:ln>
                    </p:spPr>
                  </p:pic>
                </p:oleObj>
              </mc:Fallback>
            </mc:AlternateContent>
          </a:graphicData>
        </a:graphic>
      </p:graphicFrame>
      <p:sp>
        <p:nvSpPr>
          <p:cNvPr id="133" name="Google Shape;133;p16"/>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34" name="Google Shape;134;p16"/>
          <p:cNvPicPr preferRelativeResize="0"/>
          <p:nvPr/>
        </p:nvPicPr>
        <p:blipFill rotWithShape="1">
          <a:blip r:embed="rId8">
            <a:alphaModFix/>
          </a:blip>
          <a:srcRect/>
          <a:stretch/>
        </p:blipFill>
        <p:spPr>
          <a:xfrm>
            <a:off x="6934200" y="3048000"/>
            <a:ext cx="2427287" cy="2895600"/>
          </a:xfrm>
          <a:prstGeom prst="rect">
            <a:avLst/>
          </a:prstGeom>
          <a:noFill/>
          <a:ln>
            <a:noFill/>
          </a:ln>
        </p:spPr>
      </p:pic>
      <p:sp>
        <p:nvSpPr>
          <p:cNvPr id="135" name="Google Shape;135;p16"/>
          <p:cNvSpPr txBox="1"/>
          <p:nvPr/>
        </p:nvSpPr>
        <p:spPr>
          <a:xfrm rot="-660000">
            <a:off x="3443287" y="5781675"/>
            <a:ext cx="3367087" cy="460375"/>
          </a:xfrm>
          <a:prstGeom prst="rect">
            <a:avLst/>
          </a:prstGeom>
          <a:solidFill>
            <a:srgbClr val="E46C0A"/>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0253F"/>
              </a:buClr>
              <a:buSzPts val="2400"/>
              <a:buFont typeface="Calibri"/>
              <a:buNone/>
            </a:pPr>
            <a:r>
              <a:rPr lang="en-US" sz="2400" b="0" i="0" u="none">
                <a:solidFill>
                  <a:srgbClr val="10253F"/>
                </a:solidFill>
                <a:latin typeface="Calibri"/>
                <a:ea typeface="Calibri"/>
                <a:cs typeface="Calibri"/>
                <a:sym typeface="Calibri"/>
              </a:rPr>
              <a:t> and many, many more!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4E05-7C2D-29BF-32CD-D820BEB450E7}"/>
              </a:ext>
            </a:extLst>
          </p:cNvPr>
          <p:cNvSpPr>
            <a:spLocks noGrp="1"/>
          </p:cNvSpPr>
          <p:nvPr>
            <p:ph type="title"/>
          </p:nvPr>
        </p:nvSpPr>
        <p:spPr/>
        <p:txBody>
          <a:bodyPr/>
          <a:lstStyle/>
          <a:p>
            <a:r>
              <a:rPr lang="en-IN" sz="4800" dirty="0">
                <a:solidFill>
                  <a:srgbClr val="C00000"/>
                </a:solidFill>
              </a:rPr>
              <a:t>Evaluation strategy</a:t>
            </a:r>
          </a:p>
        </p:txBody>
      </p:sp>
      <p:sp>
        <p:nvSpPr>
          <p:cNvPr id="3" name="Text Placeholder 2">
            <a:extLst>
              <a:ext uri="{FF2B5EF4-FFF2-40B4-BE49-F238E27FC236}">
                <a16:creationId xmlns:a16="http://schemas.microsoft.com/office/drawing/2014/main" id="{6619699E-D74D-1CD1-2DED-F136ACB83068}"/>
              </a:ext>
            </a:extLst>
          </p:cNvPr>
          <p:cNvSpPr>
            <a:spLocks noGrp="1"/>
          </p:cNvSpPr>
          <p:nvPr>
            <p:ph type="body" idx="1"/>
          </p:nvPr>
        </p:nvSpPr>
        <p:spPr/>
        <p:txBody>
          <a:bodyPr/>
          <a:lstStyle/>
          <a:p>
            <a:r>
              <a:rPr lang="en-IN" dirty="0"/>
              <a:t>CA1: Test - Code based 1		week:6</a:t>
            </a:r>
          </a:p>
          <a:p>
            <a:r>
              <a:rPr lang="en-IN" dirty="0"/>
              <a:t>CA2: Test - Code based 2		week: 13</a:t>
            </a:r>
          </a:p>
          <a:p>
            <a:endParaRPr lang="en-IN" dirty="0"/>
          </a:p>
          <a:p>
            <a:pPr marL="114300" indent="0" algn="ctr">
              <a:buNone/>
            </a:pPr>
            <a:r>
              <a:rPr lang="en-IN" dirty="0"/>
              <a:t>**Both CA are compulsory </a:t>
            </a:r>
          </a:p>
        </p:txBody>
      </p:sp>
      <p:pic>
        <p:nvPicPr>
          <p:cNvPr id="5" name="Picture 4">
            <a:extLst>
              <a:ext uri="{FF2B5EF4-FFF2-40B4-BE49-F238E27FC236}">
                <a16:creationId xmlns:a16="http://schemas.microsoft.com/office/drawing/2014/main" id="{DE70D0A7-7A40-C25A-640C-C759362D1B77}"/>
              </a:ext>
            </a:extLst>
          </p:cNvPr>
          <p:cNvPicPr>
            <a:picLocks noChangeAspect="1"/>
          </p:cNvPicPr>
          <p:nvPr/>
        </p:nvPicPr>
        <p:blipFill>
          <a:blip r:embed="rId2"/>
          <a:stretch>
            <a:fillRect/>
          </a:stretch>
        </p:blipFill>
        <p:spPr>
          <a:xfrm>
            <a:off x="778931" y="3970472"/>
            <a:ext cx="7754432" cy="2810267"/>
          </a:xfrm>
          <a:prstGeom prst="rect">
            <a:avLst/>
          </a:prstGeom>
        </p:spPr>
      </p:pic>
    </p:spTree>
    <p:extLst>
      <p:ext uri="{BB962C8B-B14F-4D97-AF65-F5344CB8AC3E}">
        <p14:creationId xmlns:p14="http://schemas.microsoft.com/office/powerpoint/2010/main" val="3556861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D371A-3B4A-5B0A-E4AB-A8309D0BB511}"/>
              </a:ext>
            </a:extLst>
          </p:cNvPr>
          <p:cNvSpPr>
            <a:spLocks noGrp="1"/>
          </p:cNvSpPr>
          <p:nvPr>
            <p:ph type="title"/>
          </p:nvPr>
        </p:nvSpPr>
        <p:spPr/>
        <p:txBody>
          <a:bodyPr/>
          <a:lstStyle/>
          <a:p>
            <a:r>
              <a:rPr lang="en-IN" sz="4800" dirty="0">
                <a:solidFill>
                  <a:srgbClr val="C00000"/>
                </a:solidFill>
              </a:rPr>
              <a:t>Course Weightage</a:t>
            </a:r>
          </a:p>
        </p:txBody>
      </p:sp>
      <p:sp>
        <p:nvSpPr>
          <p:cNvPr id="3" name="Text Placeholder 2">
            <a:extLst>
              <a:ext uri="{FF2B5EF4-FFF2-40B4-BE49-F238E27FC236}">
                <a16:creationId xmlns:a16="http://schemas.microsoft.com/office/drawing/2014/main" id="{73D2457E-A5A6-D4B9-BC69-80D331E4BC49}"/>
              </a:ext>
            </a:extLst>
          </p:cNvPr>
          <p:cNvSpPr>
            <a:spLocks noGrp="1"/>
          </p:cNvSpPr>
          <p:nvPr>
            <p:ph type="body" idx="1"/>
          </p:nvPr>
        </p:nvSpPr>
        <p:spPr/>
        <p:txBody>
          <a:bodyPr/>
          <a:lstStyle/>
          <a:p>
            <a:pPr>
              <a:lnSpc>
                <a:spcPct val="200000"/>
              </a:lnSpc>
              <a:buFont typeface="Wingdings" panose="05000000000000000000" pitchFamily="2" charset="2"/>
              <a:buChar char="q"/>
            </a:pPr>
            <a:r>
              <a:rPr lang="sv-SE" dirty="0"/>
              <a:t>ATT: 5    </a:t>
            </a:r>
          </a:p>
          <a:p>
            <a:pPr>
              <a:lnSpc>
                <a:spcPct val="200000"/>
              </a:lnSpc>
              <a:buFont typeface="Wingdings" panose="05000000000000000000" pitchFamily="2" charset="2"/>
              <a:buChar char="q"/>
            </a:pPr>
            <a:r>
              <a:rPr lang="sv-SE" dirty="0"/>
              <a:t>CA: 30    </a:t>
            </a:r>
          </a:p>
          <a:p>
            <a:pPr>
              <a:lnSpc>
                <a:spcPct val="200000"/>
              </a:lnSpc>
              <a:buFont typeface="Wingdings" panose="05000000000000000000" pitchFamily="2" charset="2"/>
              <a:buChar char="q"/>
            </a:pPr>
            <a:r>
              <a:rPr lang="sv-SE" dirty="0"/>
              <a:t>MTT: 20    </a:t>
            </a:r>
          </a:p>
          <a:p>
            <a:pPr>
              <a:lnSpc>
                <a:spcPct val="200000"/>
              </a:lnSpc>
              <a:buFont typeface="Wingdings" panose="05000000000000000000" pitchFamily="2" charset="2"/>
              <a:buChar char="q"/>
            </a:pPr>
            <a:r>
              <a:rPr lang="sv-SE" dirty="0"/>
              <a:t>ETT: 45 </a:t>
            </a:r>
            <a:endParaRPr lang="en-IN" dirty="0"/>
          </a:p>
        </p:txBody>
      </p:sp>
    </p:spTree>
    <p:extLst>
      <p:ext uri="{BB962C8B-B14F-4D97-AF65-F5344CB8AC3E}">
        <p14:creationId xmlns:p14="http://schemas.microsoft.com/office/powerpoint/2010/main" val="2706990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US" sz="4800" b="0" i="0" u="none">
                <a:solidFill>
                  <a:srgbClr val="C00000"/>
                </a:solidFill>
                <a:latin typeface="Calibri"/>
                <a:ea typeface="Calibri"/>
                <a:cs typeface="Calibri"/>
                <a:sym typeface="Calibri"/>
              </a:rPr>
              <a:t>The course contents</a:t>
            </a:r>
            <a:endParaRPr/>
          </a:p>
        </p:txBody>
      </p:sp>
      <p:sp>
        <p:nvSpPr>
          <p:cNvPr id="141" name="Google Shape;141;p17"/>
          <p:cNvSpPr txBox="1">
            <a:spLocks noGrp="1"/>
          </p:cNvSpPr>
          <p:nvPr>
            <p:ph type="body" idx="1"/>
          </p:nvPr>
        </p:nvSpPr>
        <p:spPr>
          <a:xfrm>
            <a:off x="457200" y="1455737"/>
            <a:ext cx="8229600" cy="506888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1" i="0" u="none">
                <a:solidFill>
                  <a:schemeClr val="dk1"/>
                </a:solidFill>
                <a:latin typeface="Times New Roman"/>
                <a:ea typeface="Times New Roman"/>
                <a:cs typeface="Times New Roman"/>
                <a:sym typeface="Times New Roman"/>
              </a:rPr>
              <a:t>Unit I: </a:t>
            </a:r>
            <a:r>
              <a:rPr lang="en-US" sz="3200" b="0" i="0" u="none">
                <a:solidFill>
                  <a:schemeClr val="dk1"/>
                </a:solidFill>
                <a:latin typeface="Times New Roman"/>
                <a:ea typeface="Times New Roman"/>
                <a:cs typeface="Times New Roman"/>
                <a:sym typeface="Times New Roman"/>
              </a:rPr>
              <a:t>Concepts and Basics of C++ Programming, Functions and Input/output Streams.</a:t>
            </a:r>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Arial"/>
              <a:buChar char="•"/>
            </a:pPr>
            <a:r>
              <a:rPr lang="en-US" sz="3200" b="1" i="0" u="none">
                <a:solidFill>
                  <a:schemeClr val="dk1"/>
                </a:solidFill>
                <a:latin typeface="Times New Roman"/>
                <a:ea typeface="Times New Roman"/>
                <a:cs typeface="Times New Roman"/>
                <a:sym typeface="Times New Roman"/>
              </a:rPr>
              <a:t>Unit II: </a:t>
            </a:r>
            <a:r>
              <a:rPr lang="en-US" sz="3200" b="0" i="0" u="none">
                <a:solidFill>
                  <a:schemeClr val="dk1"/>
                </a:solidFill>
                <a:latin typeface="Times New Roman"/>
                <a:ea typeface="Times New Roman"/>
                <a:cs typeface="Times New Roman"/>
                <a:sym typeface="Times New Roman"/>
              </a:rPr>
              <a:t>Pointers, Reference Variables, Arrays and String Concepts</a:t>
            </a:r>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Arial"/>
              <a:buChar char="•"/>
            </a:pPr>
            <a:r>
              <a:rPr lang="en-US" sz="3200" b="1" i="0" u="none">
                <a:solidFill>
                  <a:schemeClr val="dk1"/>
                </a:solidFill>
                <a:latin typeface="Times New Roman"/>
                <a:ea typeface="Times New Roman"/>
                <a:cs typeface="Times New Roman"/>
                <a:sym typeface="Times New Roman"/>
              </a:rPr>
              <a:t>Unit III: </a:t>
            </a:r>
            <a:r>
              <a:rPr lang="en-US" sz="3200" b="0" i="0" u="none">
                <a:solidFill>
                  <a:schemeClr val="dk1"/>
                </a:solidFill>
                <a:latin typeface="Times New Roman"/>
                <a:ea typeface="Times New Roman"/>
                <a:cs typeface="Times New Roman"/>
                <a:sym typeface="Times New Roman"/>
              </a:rPr>
              <a:t>Constructor, destructor and File Handling</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cxnSp>
        <p:nvCxnSpPr>
          <p:cNvPr id="142" name="Google Shape;142;p17"/>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143" name="Google Shape;143;p17"/>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143" name="Google Shape;143;p17"/>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144" name="Google Shape;144;p17"/>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body" idx="1"/>
          </p:nvPr>
        </p:nvSpPr>
        <p:spPr>
          <a:xfrm>
            <a:off x="457200" y="762000"/>
            <a:ext cx="8229600" cy="53641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1" i="0" u="none">
                <a:solidFill>
                  <a:schemeClr val="dk1"/>
                </a:solidFill>
                <a:latin typeface="Times New Roman"/>
                <a:ea typeface="Times New Roman"/>
                <a:cs typeface="Times New Roman"/>
                <a:sym typeface="Times New Roman"/>
              </a:rPr>
              <a:t>Unit IV: </a:t>
            </a:r>
            <a:r>
              <a:rPr lang="en-US" sz="3200" b="0" i="0" u="none">
                <a:solidFill>
                  <a:schemeClr val="dk1"/>
                </a:solidFill>
                <a:latin typeface="Times New Roman"/>
                <a:ea typeface="Times New Roman"/>
                <a:cs typeface="Times New Roman"/>
                <a:sym typeface="Times New Roman"/>
              </a:rPr>
              <a:t>Operator Overloading and Type Conversion, Inheritance and Aggregation.</a:t>
            </a:r>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Arial"/>
              <a:buChar char="•"/>
            </a:pPr>
            <a:r>
              <a:rPr lang="en-US" sz="3200" b="1" i="0" u="none">
                <a:solidFill>
                  <a:schemeClr val="dk1"/>
                </a:solidFill>
                <a:latin typeface="Times New Roman"/>
                <a:ea typeface="Times New Roman"/>
                <a:cs typeface="Times New Roman"/>
                <a:sym typeface="Times New Roman"/>
              </a:rPr>
              <a:t>Unit V</a:t>
            </a:r>
            <a:r>
              <a:rPr lang="en-US" sz="3200" b="0" i="0" u="none">
                <a:solidFill>
                  <a:schemeClr val="dk1"/>
                </a:solidFill>
                <a:latin typeface="Times New Roman"/>
                <a:ea typeface="Times New Roman"/>
                <a:cs typeface="Times New Roman"/>
                <a:sym typeface="Times New Roman"/>
              </a:rPr>
              <a:t> : Dynamic Memory Management, Polymorphism</a:t>
            </a:r>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Arial"/>
              <a:buChar char="•"/>
            </a:pPr>
            <a:r>
              <a:rPr lang="en-US" sz="3200" b="1" i="0" u="none">
                <a:solidFill>
                  <a:schemeClr val="dk1"/>
                </a:solidFill>
                <a:latin typeface="Times New Roman"/>
                <a:ea typeface="Times New Roman"/>
                <a:cs typeface="Times New Roman"/>
                <a:sym typeface="Times New Roman"/>
              </a:rPr>
              <a:t>Unit VI: </a:t>
            </a:r>
            <a:r>
              <a:rPr lang="en-US" sz="3200" b="0" i="0" u="none">
                <a:solidFill>
                  <a:schemeClr val="dk1"/>
                </a:solidFill>
                <a:latin typeface="Times New Roman"/>
                <a:ea typeface="Times New Roman"/>
                <a:cs typeface="Times New Roman"/>
                <a:sym typeface="Times New Roman"/>
              </a:rPr>
              <a:t>Exception Handling, Templates and Standard Template Library (STL)</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Times New Roman"/>
              <a:ea typeface="Times New Roman"/>
              <a:cs typeface="Times New Roman"/>
              <a:sym typeface="Times New Roman"/>
            </a:endParaRPr>
          </a:p>
        </p:txBody>
      </p:sp>
      <p:sp>
        <p:nvSpPr>
          <p:cNvPr id="150" name="Google Shape;150;p18"/>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32ac2e19f51_0_39"/>
          <p:cNvSpPr txBox="1">
            <a:spLocks noGrp="1"/>
          </p:cNvSpPr>
          <p:nvPr>
            <p:ph type="title"/>
          </p:nvPr>
        </p:nvSpPr>
        <p:spPr>
          <a:xfrm>
            <a:off x="628650" y="1131094"/>
            <a:ext cx="7886700" cy="994275"/>
          </a:xfrm>
          <a:prstGeom prst="rect">
            <a:avLst/>
          </a:prstGeom>
          <a:noFill/>
          <a:ln>
            <a:noFill/>
          </a:ln>
        </p:spPr>
        <p:txBody>
          <a:bodyPr spcFirstLastPara="1" wrap="square" lIns="68569" tIns="34275" rIns="68569" bIns="34275" anchor="ctr" anchorCtr="0">
            <a:normAutofit/>
          </a:bodyPr>
          <a:lstStyle/>
          <a:p>
            <a:pPr algn="l">
              <a:lnSpc>
                <a:spcPct val="90000"/>
              </a:lnSpc>
              <a:buSzPts val="1800"/>
            </a:pPr>
            <a:r>
              <a:rPr lang="en-IN" dirty="0"/>
              <a:t>Gamification of Learning</a:t>
            </a:r>
            <a:endParaRPr dirty="0"/>
          </a:p>
        </p:txBody>
      </p:sp>
      <p:sp>
        <p:nvSpPr>
          <p:cNvPr id="159" name="Google Shape;159;g32ac2e19f51_0_39"/>
          <p:cNvSpPr txBox="1">
            <a:spLocks noGrp="1"/>
          </p:cNvSpPr>
          <p:nvPr>
            <p:ph type="body" idx="1"/>
          </p:nvPr>
        </p:nvSpPr>
        <p:spPr>
          <a:xfrm>
            <a:off x="628650" y="2226469"/>
            <a:ext cx="7886700" cy="3263400"/>
          </a:xfrm>
          <a:prstGeom prst="rect">
            <a:avLst/>
          </a:prstGeom>
          <a:noFill/>
          <a:ln>
            <a:noFill/>
          </a:ln>
        </p:spPr>
        <p:txBody>
          <a:bodyPr spcFirstLastPara="1" wrap="square" lIns="68569" tIns="34275" rIns="68569" bIns="34275" anchor="t" anchorCtr="0">
            <a:normAutofit fontScale="70000" lnSpcReduction="20000"/>
          </a:bodyPr>
          <a:lstStyle/>
          <a:p>
            <a:pPr marL="0" indent="0">
              <a:lnSpc>
                <a:spcPct val="90000"/>
              </a:lnSpc>
              <a:spcBef>
                <a:spcPts val="750"/>
              </a:spcBef>
              <a:buSzPct val="69498"/>
              <a:buNone/>
            </a:pPr>
            <a:r>
              <a:rPr lang="en-IN" dirty="0"/>
              <a:t>Level 1: C++ Explorer – Platform Overview and Basics	</a:t>
            </a:r>
            <a:endParaRPr dirty="0"/>
          </a:p>
          <a:p>
            <a:pPr marL="0" indent="0">
              <a:lnSpc>
                <a:spcPct val="90000"/>
              </a:lnSpc>
              <a:spcBef>
                <a:spcPts val="750"/>
              </a:spcBef>
              <a:buSzPct val="69498"/>
              <a:buNone/>
            </a:pPr>
            <a:r>
              <a:rPr lang="en-IN" dirty="0"/>
              <a:t>Level 2: Data Wizard – Working and manipulation of Data	</a:t>
            </a:r>
            <a:endParaRPr dirty="0"/>
          </a:p>
          <a:p>
            <a:pPr marL="0" indent="0">
              <a:lnSpc>
                <a:spcPct val="90000"/>
              </a:lnSpc>
              <a:spcBef>
                <a:spcPts val="750"/>
              </a:spcBef>
              <a:buSzPct val="69498"/>
              <a:buNone/>
            </a:pPr>
            <a:r>
              <a:rPr lang="en-IN" dirty="0"/>
              <a:t>Level 3: Logic Master – Mastering Conditions and Loops	</a:t>
            </a:r>
            <a:endParaRPr dirty="0"/>
          </a:p>
          <a:p>
            <a:pPr marL="0" indent="0">
              <a:lnSpc>
                <a:spcPct val="90000"/>
              </a:lnSpc>
              <a:spcBef>
                <a:spcPts val="750"/>
              </a:spcBef>
              <a:buSzPct val="69498"/>
              <a:buNone/>
            </a:pPr>
            <a:r>
              <a:rPr lang="en-IN" dirty="0"/>
              <a:t>Level 4: OOP Hero– Understanding Classes Objects	</a:t>
            </a:r>
          </a:p>
          <a:p>
            <a:pPr marL="0" indent="0">
              <a:lnSpc>
                <a:spcPct val="90000"/>
              </a:lnSpc>
              <a:spcBef>
                <a:spcPts val="750"/>
              </a:spcBef>
              <a:buSzPct val="69498"/>
              <a:buNone/>
            </a:pPr>
            <a:r>
              <a:rPr lang="en-IN" sz="3200" u="none" strike="noStrike" cap="none" dirty="0">
                <a:solidFill>
                  <a:schemeClr val="dk1"/>
                </a:solidFill>
              </a:rPr>
              <a:t>Level 5: Inheritance Champion</a:t>
            </a:r>
            <a:endParaRPr dirty="0"/>
          </a:p>
          <a:p>
            <a:pPr marL="0" indent="0">
              <a:lnSpc>
                <a:spcPct val="90000"/>
              </a:lnSpc>
              <a:spcBef>
                <a:spcPts val="750"/>
              </a:spcBef>
              <a:buSzPct val="69498"/>
              <a:buNone/>
            </a:pPr>
            <a:r>
              <a:rPr lang="en-IN" dirty="0"/>
              <a:t>Level 6: Encapsulation Hero – Securing Data and Structure	</a:t>
            </a:r>
            <a:endParaRPr dirty="0"/>
          </a:p>
          <a:p>
            <a:pPr marL="0" indent="0">
              <a:lnSpc>
                <a:spcPct val="90000"/>
              </a:lnSpc>
              <a:spcBef>
                <a:spcPts val="750"/>
              </a:spcBef>
              <a:buSzPct val="69498"/>
              <a:buNone/>
            </a:pPr>
            <a:r>
              <a:rPr lang="en-IN" dirty="0"/>
              <a:t>Level 7: Inheritance Champion – Extending and Reusing Classes	</a:t>
            </a:r>
            <a:endParaRPr dirty="0"/>
          </a:p>
          <a:p>
            <a:pPr marL="0" indent="0">
              <a:lnSpc>
                <a:spcPct val="90000"/>
              </a:lnSpc>
              <a:spcBef>
                <a:spcPts val="750"/>
              </a:spcBef>
              <a:buSzPct val="69498"/>
              <a:buNone/>
            </a:pPr>
            <a:r>
              <a:rPr lang="en-IN" dirty="0"/>
              <a:t>Level 8: Polymorphism </a:t>
            </a:r>
            <a:r>
              <a:rPr lang="en-US" dirty="0"/>
              <a:t>Commander.	</a:t>
            </a:r>
          </a:p>
          <a:p>
            <a:pPr marL="0" indent="0">
              <a:lnSpc>
                <a:spcPct val="90000"/>
              </a:lnSpc>
              <a:spcBef>
                <a:spcPts val="750"/>
              </a:spcBef>
              <a:buSzPct val="69498"/>
              <a:buNone/>
            </a:pPr>
            <a:r>
              <a:rPr lang="en-US" dirty="0"/>
              <a:t>Level 9 : The Bug Catcher Quest</a:t>
            </a:r>
          </a:p>
          <a:p>
            <a:pPr marL="0" indent="0">
              <a:lnSpc>
                <a:spcPct val="90000"/>
              </a:lnSpc>
              <a:spcBef>
                <a:spcPts val="750"/>
              </a:spcBef>
              <a:buSzPct val="69498"/>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C09D-74ED-D961-3C5F-E0F717F6973A}"/>
              </a:ext>
            </a:extLst>
          </p:cNvPr>
          <p:cNvSpPr>
            <a:spLocks noGrp="1"/>
          </p:cNvSpPr>
          <p:nvPr>
            <p:ph type="title"/>
          </p:nvPr>
        </p:nvSpPr>
        <p:spPr>
          <a:xfrm>
            <a:off x="381668" y="1593982"/>
            <a:ext cx="2954766" cy="4187345"/>
          </a:xfrm>
        </p:spPr>
        <p:txBody>
          <a:bodyPr>
            <a:normAutofit fontScale="90000"/>
          </a:bodyPr>
          <a:lstStyle/>
          <a:p>
            <a:pPr algn="ctr"/>
            <a:r>
              <a:rPr lang="en-US" dirty="0"/>
              <a:t>Happy New Year </a:t>
            </a:r>
            <a:br>
              <a:rPr lang="en-US" dirty="0"/>
            </a:br>
            <a:br>
              <a:rPr lang="en-US" dirty="0"/>
            </a:br>
            <a:br>
              <a:rPr lang="en-IN" dirty="0"/>
            </a:br>
            <a:br>
              <a:rPr lang="en-IN" dirty="0"/>
            </a:br>
            <a:r>
              <a:rPr lang="en-US" dirty="0"/>
              <a:t>Welcome to the New LPU</a:t>
            </a:r>
            <a:endParaRPr lang="en-IN" dirty="0"/>
          </a:p>
        </p:txBody>
      </p:sp>
      <p:graphicFrame>
        <p:nvGraphicFramePr>
          <p:cNvPr id="5" name="Content Placeholder 2">
            <a:extLst>
              <a:ext uri="{FF2B5EF4-FFF2-40B4-BE49-F238E27FC236}">
                <a16:creationId xmlns:a16="http://schemas.microsoft.com/office/drawing/2014/main" id="{F2E5B649-EB1F-284C-8916-6789326C4B83}"/>
              </a:ext>
            </a:extLst>
          </p:cNvPr>
          <p:cNvGraphicFramePr>
            <a:graphicFrameLocks noGrp="1"/>
          </p:cNvGraphicFramePr>
          <p:nvPr>
            <p:ph idx="1"/>
          </p:nvPr>
        </p:nvGraphicFramePr>
        <p:xfrm>
          <a:off x="3864474" y="1589317"/>
          <a:ext cx="4683949" cy="4192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7674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32ac2e19f51_0_44"/>
          <p:cNvSpPr txBox="1">
            <a:spLocks noGrp="1"/>
          </p:cNvSpPr>
          <p:nvPr>
            <p:ph type="title"/>
          </p:nvPr>
        </p:nvSpPr>
        <p:spPr>
          <a:xfrm>
            <a:off x="714375" y="480355"/>
            <a:ext cx="7886700" cy="994275"/>
          </a:xfrm>
          <a:prstGeom prst="rect">
            <a:avLst/>
          </a:prstGeom>
          <a:noFill/>
          <a:ln>
            <a:noFill/>
          </a:ln>
        </p:spPr>
        <p:txBody>
          <a:bodyPr spcFirstLastPara="1" wrap="square" lIns="68569" tIns="34275" rIns="68569" bIns="34275" anchor="ctr" anchorCtr="0">
            <a:normAutofit/>
          </a:bodyPr>
          <a:lstStyle/>
          <a:p>
            <a:pPr algn="l">
              <a:lnSpc>
                <a:spcPct val="90000"/>
              </a:lnSpc>
              <a:buSzPts val="1800"/>
            </a:pPr>
            <a:r>
              <a:rPr lang="en-IN" dirty="0"/>
              <a:t>Gamification of Learning</a:t>
            </a:r>
            <a:endParaRPr dirty="0"/>
          </a:p>
        </p:txBody>
      </p:sp>
      <p:graphicFrame>
        <p:nvGraphicFramePr>
          <p:cNvPr id="165" name="Google Shape;165;g32ac2e19f51_0_44"/>
          <p:cNvGraphicFramePr/>
          <p:nvPr>
            <p:extLst>
              <p:ext uri="{D42A27DB-BD31-4B8C-83A1-F6EECF244321}">
                <p14:modId xmlns:p14="http://schemas.microsoft.com/office/powerpoint/2010/main" val="1983743034"/>
              </p:ext>
            </p:extLst>
          </p:nvPr>
        </p:nvGraphicFramePr>
        <p:xfrm>
          <a:off x="665464" y="1346464"/>
          <a:ext cx="7715251" cy="5101072"/>
        </p:xfrm>
        <a:graphic>
          <a:graphicData uri="http://schemas.openxmlformats.org/drawingml/2006/table">
            <a:tbl>
              <a:tblPr>
                <a:noFill/>
              </a:tblPr>
              <a:tblGrid>
                <a:gridCol w="1931881">
                  <a:extLst>
                    <a:ext uri="{9D8B030D-6E8A-4147-A177-3AD203B41FA5}">
                      <a16:colId xmlns:a16="http://schemas.microsoft.com/office/drawing/2014/main" val="4097031784"/>
                    </a:ext>
                  </a:extLst>
                </a:gridCol>
                <a:gridCol w="2760029">
                  <a:extLst>
                    <a:ext uri="{9D8B030D-6E8A-4147-A177-3AD203B41FA5}">
                      <a16:colId xmlns:a16="http://schemas.microsoft.com/office/drawing/2014/main" val="20000"/>
                    </a:ext>
                  </a:extLst>
                </a:gridCol>
                <a:gridCol w="2312379">
                  <a:extLst>
                    <a:ext uri="{9D8B030D-6E8A-4147-A177-3AD203B41FA5}">
                      <a16:colId xmlns:a16="http://schemas.microsoft.com/office/drawing/2014/main" val="20001"/>
                    </a:ext>
                  </a:extLst>
                </a:gridCol>
                <a:gridCol w="710962">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600"/>
                        <a:buFont typeface="Arial"/>
                        <a:buNone/>
                      </a:pPr>
                      <a:endParaRPr sz="1200" b="1" u="none" strike="noStrike" cap="none" dirty="0"/>
                    </a:p>
                  </a:txBody>
                  <a:tcPr marL="68569" marR="68569" marT="68569" marB="68569"/>
                </a:tc>
                <a:tc>
                  <a:txBody>
                    <a:bodyPr/>
                    <a:lstStyle/>
                    <a:p>
                      <a:pPr marL="0" marR="0" lvl="0" indent="0" algn="ctr" rtl="0">
                        <a:lnSpc>
                          <a:spcPct val="100000"/>
                        </a:lnSpc>
                        <a:spcBef>
                          <a:spcPts val="0"/>
                        </a:spcBef>
                        <a:spcAft>
                          <a:spcPts val="0"/>
                        </a:spcAft>
                        <a:buClr>
                          <a:srgbClr val="000000"/>
                        </a:buClr>
                        <a:buSzPts val="1600"/>
                        <a:buFont typeface="Arial"/>
                        <a:buNone/>
                      </a:pPr>
                      <a:r>
                        <a:rPr lang="en-IN" sz="1200" b="1" u="none" strike="noStrike" cap="none" dirty="0"/>
                        <a:t>Levels</a:t>
                      </a:r>
                      <a:endParaRPr sz="1200" b="1" u="none" strike="noStrike" cap="none" dirty="0"/>
                    </a:p>
                  </a:txBody>
                  <a:tcPr marL="68569" marR="68569" marT="68569" marB="68569"/>
                </a:tc>
                <a:tc>
                  <a:txBody>
                    <a:bodyPr/>
                    <a:lstStyle/>
                    <a:p>
                      <a:pPr marL="0" marR="0" lvl="0" indent="0" algn="ctr" rtl="0">
                        <a:lnSpc>
                          <a:spcPct val="100000"/>
                        </a:lnSpc>
                        <a:spcBef>
                          <a:spcPts val="0"/>
                        </a:spcBef>
                        <a:spcAft>
                          <a:spcPts val="0"/>
                        </a:spcAft>
                        <a:buClr>
                          <a:srgbClr val="000000"/>
                        </a:buClr>
                        <a:buSzPts val="1600"/>
                        <a:buFont typeface="Arial"/>
                        <a:buNone/>
                      </a:pPr>
                      <a:r>
                        <a:rPr lang="en-IN" sz="1200" b="1" u="none" strike="noStrike" cap="none" dirty="0"/>
                        <a:t>Badges </a:t>
                      </a:r>
                      <a:endParaRPr sz="1200" b="1" u="none" strike="noStrike" cap="none" dirty="0"/>
                    </a:p>
                  </a:txBody>
                  <a:tcPr marL="68569" marR="68569" marT="68569" marB="68569"/>
                </a:tc>
                <a:tc>
                  <a:txBody>
                    <a:bodyPr/>
                    <a:lstStyle/>
                    <a:p>
                      <a:pPr marL="0" marR="0" lvl="0" indent="0" algn="ctr" rtl="0">
                        <a:lnSpc>
                          <a:spcPct val="100000"/>
                        </a:lnSpc>
                        <a:spcBef>
                          <a:spcPts val="0"/>
                        </a:spcBef>
                        <a:spcAft>
                          <a:spcPts val="0"/>
                        </a:spcAft>
                        <a:buClr>
                          <a:srgbClr val="000000"/>
                        </a:buClr>
                        <a:buSzPts val="1600"/>
                        <a:buFont typeface="Arial"/>
                        <a:buNone/>
                      </a:pPr>
                      <a:r>
                        <a:rPr lang="en-IN" sz="1200" b="1" u="none" strike="noStrike" cap="none" dirty="0"/>
                        <a:t>Points </a:t>
                      </a:r>
                      <a:endParaRPr sz="1200" b="1" u="none" strike="noStrike" cap="none" dirty="0"/>
                    </a:p>
                  </a:txBody>
                  <a:tcPr marL="68569" marR="68569" marT="68569" marB="68569"/>
                </a:tc>
                <a:extLst>
                  <a:ext uri="{0D108BD9-81ED-4DB2-BD59-A6C34878D82A}">
                    <a16:rowId xmlns:a16="http://schemas.microsoft.com/office/drawing/2014/main" val="10000"/>
                  </a:ext>
                </a:extLst>
              </a:tr>
              <a:tr h="320018">
                <a:tc>
                  <a:txBody>
                    <a:bodyPr/>
                    <a:lstStyle/>
                    <a:p>
                      <a:pPr marL="0" marR="0" lvl="0" indent="0" algn="l" rtl="0">
                        <a:lnSpc>
                          <a:spcPct val="90000"/>
                        </a:lnSpc>
                        <a:spcBef>
                          <a:spcPts val="0"/>
                        </a:spcBef>
                        <a:spcAft>
                          <a:spcPts val="0"/>
                        </a:spcAft>
                        <a:buClr>
                          <a:schemeClr val="dk1"/>
                        </a:buClr>
                        <a:buSzPts val="1100"/>
                        <a:buFont typeface="Arial"/>
                        <a:buNone/>
                      </a:pPr>
                      <a:r>
                        <a:rPr lang="en-IN" sz="1200" dirty="0"/>
                        <a:t>Basics of C++ Programming</a:t>
                      </a:r>
                      <a:endParaRPr sz="1200" u="none" strike="noStrike" cap="none" dirty="0"/>
                    </a:p>
                  </a:txBody>
                  <a:tcPr marL="68569" marR="68569" marT="68569" marB="68569"/>
                </a:tc>
                <a:tc>
                  <a:txBody>
                    <a:bodyPr/>
                    <a:lstStyle/>
                    <a:p>
                      <a:pPr marL="0" marR="0" lvl="0" indent="0" algn="l" rtl="0">
                        <a:lnSpc>
                          <a:spcPct val="90000"/>
                        </a:lnSpc>
                        <a:spcBef>
                          <a:spcPts val="0"/>
                        </a:spcBef>
                        <a:spcAft>
                          <a:spcPts val="0"/>
                        </a:spcAft>
                        <a:buClr>
                          <a:schemeClr val="dk1"/>
                        </a:buClr>
                        <a:buSzPts val="1100"/>
                        <a:buFont typeface="Arial"/>
                        <a:buNone/>
                      </a:pPr>
                      <a:r>
                        <a:rPr lang="en-IN" sz="1200" u="none" strike="noStrike" cap="none" dirty="0">
                          <a:solidFill>
                            <a:schemeClr val="dk1"/>
                          </a:solidFill>
                        </a:rPr>
                        <a:t>Level 1: C++ Explorer</a:t>
                      </a:r>
                      <a:endParaRPr sz="1200" u="none" strike="noStrike" cap="none" dirty="0"/>
                    </a:p>
                  </a:txBody>
                  <a:tcPr marL="68569" marR="68569" marT="68569" marB="68569"/>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dirty="0"/>
                        <a:t>C++ Beginner</a:t>
                      </a:r>
                      <a:endParaRPr sz="1200" u="none" strike="noStrike" cap="none" dirty="0"/>
                    </a:p>
                  </a:txBody>
                  <a:tcPr marL="68569" marR="68569" marT="68569" marB="68569"/>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a:t>150</a:t>
                      </a:r>
                      <a:endParaRPr sz="1200" u="none" strike="noStrike" cap="none"/>
                    </a:p>
                  </a:txBody>
                  <a:tcPr marL="68569" marR="68569" marT="68569" marB="68569"/>
                </a:tc>
                <a:extLst>
                  <a:ext uri="{0D108BD9-81ED-4DB2-BD59-A6C34878D82A}">
                    <a16:rowId xmlns:a16="http://schemas.microsoft.com/office/drawing/2014/main" val="10001"/>
                  </a:ext>
                </a:extLst>
              </a:tr>
              <a:tr h="320018">
                <a:tc>
                  <a:txBody>
                    <a:bodyPr/>
                    <a:lstStyle/>
                    <a:p>
                      <a:pPr marL="0" marR="0" lvl="0" indent="0" algn="l" rtl="0">
                        <a:lnSpc>
                          <a:spcPct val="90000"/>
                        </a:lnSpc>
                        <a:spcBef>
                          <a:spcPts val="0"/>
                        </a:spcBef>
                        <a:spcAft>
                          <a:spcPts val="0"/>
                        </a:spcAft>
                        <a:buClr>
                          <a:schemeClr val="dk1"/>
                        </a:buClr>
                        <a:buSzPts val="1100"/>
                        <a:buFont typeface="Arial"/>
                        <a:buNone/>
                      </a:pPr>
                      <a:endParaRPr sz="1200" u="none" strike="noStrike" cap="none"/>
                    </a:p>
                  </a:txBody>
                  <a:tcPr marL="68569" marR="68569" marT="68569" marB="68569"/>
                </a:tc>
                <a:tc>
                  <a:txBody>
                    <a:bodyPr/>
                    <a:lstStyle/>
                    <a:p>
                      <a:pPr marL="0" marR="0" lvl="0" indent="0" algn="l" rtl="0">
                        <a:lnSpc>
                          <a:spcPct val="90000"/>
                        </a:lnSpc>
                        <a:spcBef>
                          <a:spcPts val="0"/>
                        </a:spcBef>
                        <a:spcAft>
                          <a:spcPts val="0"/>
                        </a:spcAft>
                        <a:buClr>
                          <a:schemeClr val="dk1"/>
                        </a:buClr>
                        <a:buSzPts val="1100"/>
                        <a:buFont typeface="Arial"/>
                        <a:buNone/>
                      </a:pPr>
                      <a:r>
                        <a:rPr lang="en-IN" sz="1200" u="none" strike="noStrike" cap="none">
                          <a:solidFill>
                            <a:schemeClr val="dk1"/>
                          </a:solidFill>
                        </a:rPr>
                        <a:t>Level 2: Data Wizard</a:t>
                      </a:r>
                      <a:endParaRPr sz="1200" u="none" strike="noStrike" cap="none"/>
                    </a:p>
                  </a:txBody>
                  <a:tcPr marL="68569" marR="68569" marT="68569" marB="68569"/>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a:t>Data Master</a:t>
                      </a:r>
                      <a:endParaRPr sz="1200" u="none" strike="noStrike" cap="none"/>
                    </a:p>
                  </a:txBody>
                  <a:tcPr marL="68569" marR="68569" marT="68569" marB="68569"/>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a:t>150</a:t>
                      </a:r>
                      <a:endParaRPr sz="1200" u="none" strike="noStrike" cap="none"/>
                    </a:p>
                  </a:txBody>
                  <a:tcPr marL="68569" marR="68569" marT="68569" marB="68569"/>
                </a:tc>
                <a:extLst>
                  <a:ext uri="{0D108BD9-81ED-4DB2-BD59-A6C34878D82A}">
                    <a16:rowId xmlns:a16="http://schemas.microsoft.com/office/drawing/2014/main" val="10002"/>
                  </a:ext>
                </a:extLst>
              </a:tr>
              <a:tr h="320018">
                <a:tc>
                  <a:txBody>
                    <a:bodyPr/>
                    <a:lstStyle/>
                    <a:p>
                      <a:pPr marL="0" marR="0" lvl="0" indent="0" algn="l" rtl="0">
                        <a:lnSpc>
                          <a:spcPct val="90000"/>
                        </a:lnSpc>
                        <a:spcBef>
                          <a:spcPts val="0"/>
                        </a:spcBef>
                        <a:spcAft>
                          <a:spcPts val="0"/>
                        </a:spcAft>
                        <a:buClr>
                          <a:schemeClr val="dk1"/>
                        </a:buClr>
                        <a:buSzPts val="1100"/>
                        <a:buFont typeface="Arial"/>
                        <a:buNone/>
                      </a:pPr>
                      <a:endParaRPr sz="1200" u="none" strike="noStrike" cap="none"/>
                    </a:p>
                  </a:txBody>
                  <a:tcPr marL="68569" marR="68569" marT="68569" marB="68569"/>
                </a:tc>
                <a:tc>
                  <a:txBody>
                    <a:bodyPr/>
                    <a:lstStyle/>
                    <a:p>
                      <a:pPr marL="0" marR="0" lvl="0" indent="0" algn="l" rtl="0">
                        <a:lnSpc>
                          <a:spcPct val="90000"/>
                        </a:lnSpc>
                        <a:spcBef>
                          <a:spcPts val="0"/>
                        </a:spcBef>
                        <a:spcAft>
                          <a:spcPts val="0"/>
                        </a:spcAft>
                        <a:buClr>
                          <a:schemeClr val="dk1"/>
                        </a:buClr>
                        <a:buSzPts val="1100"/>
                        <a:buFont typeface="Arial"/>
                        <a:buNone/>
                      </a:pPr>
                      <a:r>
                        <a:rPr lang="en-IN" sz="1200" u="none" strike="noStrike" cap="none">
                          <a:solidFill>
                            <a:schemeClr val="dk1"/>
                          </a:solidFill>
                        </a:rPr>
                        <a:t>Level 3: Logic Master</a:t>
                      </a:r>
                      <a:endParaRPr sz="1200" u="none" strike="noStrike" cap="none"/>
                    </a:p>
                  </a:txBody>
                  <a:tcPr marL="68569" marR="68569" marT="68569" marB="68569"/>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a:t>Logic Expert</a:t>
                      </a:r>
                      <a:endParaRPr sz="1200" u="none" strike="noStrike" cap="none"/>
                    </a:p>
                  </a:txBody>
                  <a:tcPr marL="68569" marR="68569" marT="68569" marB="68569"/>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a:t>200</a:t>
                      </a:r>
                      <a:endParaRPr sz="1200" u="none" strike="noStrike" cap="none"/>
                    </a:p>
                  </a:txBody>
                  <a:tcPr marL="68569" marR="68569" marT="68569" marB="68569"/>
                </a:tc>
                <a:extLst>
                  <a:ext uri="{0D108BD9-81ED-4DB2-BD59-A6C34878D82A}">
                    <a16:rowId xmlns:a16="http://schemas.microsoft.com/office/drawing/2014/main" val="10003"/>
                  </a:ext>
                </a:extLst>
              </a:tr>
              <a:tr h="320018">
                <a:tc>
                  <a:txBody>
                    <a:bodyPr/>
                    <a:lstStyle/>
                    <a:p>
                      <a:pPr marL="0" marR="0" lvl="0" indent="0" algn="l" rtl="0">
                        <a:lnSpc>
                          <a:spcPct val="90000"/>
                        </a:lnSpc>
                        <a:spcBef>
                          <a:spcPts val="0"/>
                        </a:spcBef>
                        <a:spcAft>
                          <a:spcPts val="0"/>
                        </a:spcAft>
                        <a:buClr>
                          <a:schemeClr val="dk1"/>
                        </a:buClr>
                        <a:buSzPts val="1100"/>
                        <a:buFont typeface="Arial"/>
                        <a:buNone/>
                      </a:pPr>
                      <a:endParaRPr sz="1200" u="none" strike="noStrike" cap="none"/>
                    </a:p>
                  </a:txBody>
                  <a:tcPr marL="68569" marR="0" marT="68569" marB="68569">
                    <a:lnB w="9525" cap="flat" cmpd="sng" algn="ctr">
                      <a:solidFill>
                        <a:srgbClr val="9E9E9E"/>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chemeClr val="dk1"/>
                        </a:buClr>
                        <a:buSzPts val="1100"/>
                        <a:buFont typeface="Arial"/>
                        <a:buNone/>
                      </a:pPr>
                      <a:r>
                        <a:rPr lang="en-IN" sz="1200" u="none" strike="noStrike" cap="none">
                          <a:solidFill>
                            <a:schemeClr val="dk1"/>
                          </a:solidFill>
                        </a:rPr>
                        <a:t>Level 4: OOP Hero</a:t>
                      </a:r>
                      <a:endParaRPr sz="1200" u="none" strike="noStrike" cap="none"/>
                    </a:p>
                  </a:txBody>
                  <a:tcPr marL="68569" marR="0" marT="68569" marB="68569">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a:t>Object Architect</a:t>
                      </a:r>
                      <a:endParaRPr sz="1200" u="none" strike="noStrike" cap="none"/>
                    </a:p>
                  </a:txBody>
                  <a:tcPr marL="68569" marR="68569" marT="68569" marB="68569"/>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dirty="0"/>
                        <a:t>200</a:t>
                      </a:r>
                      <a:endParaRPr sz="1200" u="none" strike="noStrike" cap="none" dirty="0"/>
                    </a:p>
                  </a:txBody>
                  <a:tcPr marL="68569" marR="68569" marT="68569" marB="68569"/>
                </a:tc>
                <a:extLst>
                  <a:ext uri="{0D108BD9-81ED-4DB2-BD59-A6C34878D82A}">
                    <a16:rowId xmlns:a16="http://schemas.microsoft.com/office/drawing/2014/main" val="10004"/>
                  </a:ext>
                </a:extLst>
              </a:tr>
              <a:tr h="320018">
                <a:tc>
                  <a:txBody>
                    <a:bodyPr/>
                    <a:lstStyle/>
                    <a:p>
                      <a:pPr marL="0" marR="0" lvl="0" indent="0" algn="l" rtl="0">
                        <a:lnSpc>
                          <a:spcPct val="90000"/>
                        </a:lnSpc>
                        <a:spcBef>
                          <a:spcPts val="0"/>
                        </a:spcBef>
                        <a:spcAft>
                          <a:spcPts val="0"/>
                        </a:spcAft>
                        <a:buClr>
                          <a:schemeClr val="dk1"/>
                        </a:buClr>
                        <a:buSzPts val="1100"/>
                        <a:buFont typeface="Arial"/>
                        <a:buNone/>
                      </a:pPr>
                      <a:endParaRPr sz="1200" u="none" strike="noStrike" cap="none" dirty="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chemeClr val="dk1"/>
                        </a:buClr>
                        <a:buSzPts val="1100"/>
                        <a:buFont typeface="Arial"/>
                        <a:buNone/>
                      </a:pPr>
                      <a:r>
                        <a:rPr lang="en-IN" sz="1200" u="none" strike="noStrike" cap="none" dirty="0">
                          <a:solidFill>
                            <a:schemeClr val="dk1"/>
                          </a:solidFill>
                        </a:rPr>
                        <a:t>Level 5: Inheritance Champion</a:t>
                      </a:r>
                      <a:endParaRPr sz="1200" u="none" strike="noStrike" cap="none" dirty="0"/>
                    </a:p>
                  </a:txBody>
                  <a:tcPr marL="68569" marR="68569" marT="68569" marB="68569">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dirty="0">
                          <a:solidFill>
                            <a:schemeClr val="dk1"/>
                          </a:solidFill>
                        </a:rPr>
                        <a:t>Inheritance Champion</a:t>
                      </a:r>
                      <a:endParaRPr sz="1200" u="none" strike="noStrike" cap="none" dirty="0"/>
                    </a:p>
                  </a:txBody>
                  <a:tcPr marL="68569" marR="68569" marT="68569" marB="68569">
                    <a:lnL w="952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a:t>400</a:t>
                      </a:r>
                      <a:endParaRPr sz="1200" u="none" strike="noStrike" cap="none"/>
                    </a:p>
                  </a:txBody>
                  <a:tcPr marL="68569" marR="68569" marT="68569" marB="68569"/>
                </a:tc>
                <a:extLst>
                  <a:ext uri="{0D108BD9-81ED-4DB2-BD59-A6C34878D82A}">
                    <a16:rowId xmlns:a16="http://schemas.microsoft.com/office/drawing/2014/main" val="10005"/>
                  </a:ext>
                </a:extLst>
              </a:tr>
              <a:tr h="320018">
                <a:tc>
                  <a:txBody>
                    <a:bodyPr/>
                    <a:lstStyle/>
                    <a:p>
                      <a:pPr marL="0" marR="0" lvl="0" indent="0" algn="l" rtl="0">
                        <a:lnSpc>
                          <a:spcPct val="90000"/>
                        </a:lnSpc>
                        <a:spcBef>
                          <a:spcPts val="0"/>
                        </a:spcBef>
                        <a:spcAft>
                          <a:spcPts val="0"/>
                        </a:spcAft>
                        <a:buClr>
                          <a:srgbClr val="000000"/>
                        </a:buClr>
                        <a:buSzPts val="1600"/>
                        <a:buFont typeface="Arial"/>
                        <a:buNone/>
                      </a:pPr>
                      <a:endParaRPr sz="1200" u="none" strike="noStrike" cap="none" dirty="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rgbClr val="000000"/>
                        </a:buClr>
                        <a:buSzPts val="1600"/>
                        <a:buFont typeface="Arial"/>
                        <a:buNone/>
                      </a:pPr>
                      <a:r>
                        <a:rPr lang="en-IN" sz="1200" u="none" strike="noStrike" cap="none" dirty="0">
                          <a:solidFill>
                            <a:schemeClr val="dk1"/>
                          </a:solidFill>
                        </a:rPr>
                        <a:t>Level 6: </a:t>
                      </a:r>
                      <a:r>
                        <a:rPr lang="en-IN" sz="1200" dirty="0"/>
                        <a:t>Encapsulation Hero </a:t>
                      </a:r>
                      <a:endParaRPr sz="1200" u="none" strike="noStrike" cap="none" dirty="0"/>
                    </a:p>
                  </a:txBody>
                  <a:tcPr marL="68569" marR="68569" marT="68569" marB="68569">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lang="en-IN" sz="1200" dirty="0"/>
                        <a:t>Securing Data and Structure</a:t>
                      </a:r>
                      <a:endParaRPr lang="en-IN" sz="1200" u="none" strike="noStrike" cap="none" dirty="0"/>
                    </a:p>
                  </a:txBody>
                  <a:tcPr marL="68569" marR="68569" marT="68569" marB="68569">
                    <a:lnL w="952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a:t>400</a:t>
                      </a:r>
                      <a:endParaRPr sz="1200" u="none" strike="noStrike" cap="none"/>
                    </a:p>
                  </a:txBody>
                  <a:tcPr marL="68569" marR="68569" marT="68569" marB="68569"/>
                </a:tc>
                <a:extLst>
                  <a:ext uri="{0D108BD9-81ED-4DB2-BD59-A6C34878D82A}">
                    <a16:rowId xmlns:a16="http://schemas.microsoft.com/office/drawing/2014/main" val="10006"/>
                  </a:ext>
                </a:extLst>
              </a:tr>
              <a:tr h="320018">
                <a:tc>
                  <a:txBody>
                    <a:bodyPr/>
                    <a:lstStyle/>
                    <a:p>
                      <a:pPr marL="0" marR="0" lvl="0" indent="0" algn="l" rtl="0">
                        <a:lnSpc>
                          <a:spcPct val="90000"/>
                        </a:lnSpc>
                        <a:spcBef>
                          <a:spcPts val="0"/>
                        </a:spcBef>
                        <a:spcAft>
                          <a:spcPts val="0"/>
                        </a:spcAft>
                        <a:buClr>
                          <a:schemeClr val="dk1"/>
                        </a:buClr>
                        <a:buSzPts val="1100"/>
                        <a:buFont typeface="Arial"/>
                        <a:buNone/>
                      </a:pPr>
                      <a:endParaRPr sz="1200" u="none" strike="noStrike" cap="none" dirty="0"/>
                    </a:p>
                  </a:txBody>
                  <a:tcPr marL="68569" marR="68569" marT="68569" marB="68569">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chemeClr val="dk1"/>
                        </a:buClr>
                        <a:buSzPts val="1100"/>
                        <a:buFont typeface="Arial"/>
                        <a:buNone/>
                      </a:pPr>
                      <a:r>
                        <a:rPr lang="en-IN" sz="1200" u="none" strike="noStrike" cap="none" dirty="0">
                          <a:solidFill>
                            <a:schemeClr val="dk1"/>
                          </a:solidFill>
                        </a:rPr>
                        <a:t>Level 7: </a:t>
                      </a:r>
                      <a:r>
                        <a:rPr lang="en-IN" sz="1200" dirty="0"/>
                        <a:t>Inheritance Champion </a:t>
                      </a:r>
                      <a:r>
                        <a:rPr lang="en-IN" sz="1200" u="none" strike="noStrike" cap="none" dirty="0">
                          <a:solidFill>
                            <a:schemeClr val="dk1"/>
                          </a:solidFill>
                        </a:rPr>
                        <a:t>	</a:t>
                      </a:r>
                      <a:endParaRPr sz="1200" u="none" strike="noStrike" cap="none" dirty="0"/>
                    </a:p>
                  </a:txBody>
                  <a:tcPr marL="68569" marR="68569" marT="68569" marB="68569">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lang="en-IN" sz="1200" u="none" strike="noStrike" cap="none" dirty="0"/>
                        <a:t>Inheritance Champion</a:t>
                      </a:r>
                    </a:p>
                  </a:txBody>
                  <a:tcPr marL="68569" marR="68569" marT="68569" marB="68569"/>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a:t>400</a:t>
                      </a:r>
                      <a:endParaRPr sz="1200" u="none" strike="noStrike" cap="none"/>
                    </a:p>
                  </a:txBody>
                  <a:tcPr marL="68569" marR="68569" marT="68569" marB="68569"/>
                </a:tc>
                <a:extLst>
                  <a:ext uri="{0D108BD9-81ED-4DB2-BD59-A6C34878D82A}">
                    <a16:rowId xmlns:a16="http://schemas.microsoft.com/office/drawing/2014/main" val="10007"/>
                  </a:ext>
                </a:extLst>
              </a:tr>
              <a:tr h="320018">
                <a:tc>
                  <a:txBody>
                    <a:bodyPr/>
                    <a:lstStyle/>
                    <a:p>
                      <a:pPr marL="0" marR="0" lvl="0" indent="0" algn="l" rtl="0">
                        <a:lnSpc>
                          <a:spcPct val="90000"/>
                        </a:lnSpc>
                        <a:spcBef>
                          <a:spcPts val="0"/>
                        </a:spcBef>
                        <a:spcAft>
                          <a:spcPts val="0"/>
                        </a:spcAft>
                        <a:buClr>
                          <a:schemeClr val="dk1"/>
                        </a:buClr>
                        <a:buSzPts val="1100"/>
                        <a:buFont typeface="Arial"/>
                        <a:buNone/>
                      </a:pPr>
                      <a:endParaRPr sz="1200" u="none" strike="noStrike" cap="none" dirty="0">
                        <a:solidFill>
                          <a:schemeClr val="dk1"/>
                        </a:solidFill>
                      </a:endParaRPr>
                    </a:p>
                  </a:txBody>
                  <a:tcPr marL="68569" marR="68569" marT="68569" marB="68569">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chemeClr val="dk1"/>
                        </a:buClr>
                        <a:buSzPts val="1100"/>
                        <a:buFont typeface="Arial"/>
                        <a:buNone/>
                      </a:pPr>
                      <a:r>
                        <a:rPr lang="en-IN" sz="1200" u="none" strike="noStrike" cap="none" dirty="0">
                          <a:solidFill>
                            <a:schemeClr val="dk1"/>
                          </a:solidFill>
                        </a:rPr>
                        <a:t>Level 8 : </a:t>
                      </a:r>
                      <a:r>
                        <a:rPr lang="en-IN" sz="1200" dirty="0"/>
                        <a:t>Polymorphism </a:t>
                      </a:r>
                      <a:r>
                        <a:rPr lang="en-US" sz="1200" dirty="0"/>
                        <a:t>Commander</a:t>
                      </a:r>
                      <a:endParaRPr sz="1200" u="none" strike="noStrike" cap="none" dirty="0">
                        <a:solidFill>
                          <a:schemeClr val="dk1"/>
                        </a:solidFill>
                      </a:endParaRPr>
                    </a:p>
                  </a:txBody>
                  <a:tcPr marL="68569" marR="68569" marT="68569" marB="68569">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dirty="0"/>
                        <a:t>Collection Commander</a:t>
                      </a:r>
                      <a:endParaRPr sz="1200" u="none" strike="noStrike" cap="none" dirty="0"/>
                    </a:p>
                  </a:txBody>
                  <a:tcPr marL="68569" marR="68569" marT="68569" marB="68569"/>
                </a:tc>
                <a:tc>
                  <a:txBody>
                    <a:bodyPr/>
                    <a:lstStyle/>
                    <a:p>
                      <a:pPr marL="0" marR="0" lvl="0" indent="0" algn="l" rtl="0">
                        <a:lnSpc>
                          <a:spcPct val="100000"/>
                        </a:lnSpc>
                        <a:spcBef>
                          <a:spcPts val="0"/>
                        </a:spcBef>
                        <a:spcAft>
                          <a:spcPts val="0"/>
                        </a:spcAft>
                        <a:buClr>
                          <a:srgbClr val="000000"/>
                        </a:buClr>
                        <a:buSzPts val="1600"/>
                        <a:buFont typeface="Arial"/>
                        <a:buNone/>
                      </a:pPr>
                      <a:r>
                        <a:rPr lang="en-IN" sz="1200" u="none" strike="noStrike" cap="none" dirty="0"/>
                        <a:t>400</a:t>
                      </a:r>
                      <a:endParaRPr sz="1200" u="none" strike="noStrike" cap="none" dirty="0"/>
                    </a:p>
                  </a:txBody>
                  <a:tcPr marL="68569" marR="68569" marT="68569" marB="68569"/>
                </a:tc>
                <a:extLst>
                  <a:ext uri="{0D108BD9-81ED-4DB2-BD59-A6C34878D82A}">
                    <a16:rowId xmlns:a16="http://schemas.microsoft.com/office/drawing/2014/main" val="10008"/>
                  </a:ext>
                </a:extLst>
              </a:tr>
              <a:tr h="409247">
                <a:tc>
                  <a:txBody>
                    <a:bodyPr/>
                    <a:lstStyle/>
                    <a:p>
                      <a:pPr marL="0" marR="0" lvl="0" indent="0" algn="l" rtl="0">
                        <a:lnSpc>
                          <a:spcPct val="90000"/>
                        </a:lnSpc>
                        <a:spcBef>
                          <a:spcPts val="0"/>
                        </a:spcBef>
                        <a:spcAft>
                          <a:spcPts val="0"/>
                        </a:spcAft>
                        <a:buClr>
                          <a:srgbClr val="000000"/>
                        </a:buClr>
                        <a:buSzPts val="1600"/>
                        <a:buFont typeface="Arial"/>
                        <a:buNone/>
                      </a:pPr>
                      <a:endParaRPr sz="1200" u="none" strike="noStrike" cap="none" dirty="0">
                        <a:solidFill>
                          <a:schemeClr val="dk1"/>
                        </a:solidFill>
                      </a:endParaRPr>
                    </a:p>
                  </a:txBody>
                  <a:tcPr marL="68569" marR="68569" marT="68569" marB="68569">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rgbClr val="000000"/>
                        </a:buClr>
                        <a:buSzPts val="1600"/>
                        <a:buFont typeface="Arial"/>
                        <a:buNone/>
                      </a:pPr>
                      <a:r>
                        <a:rPr lang="en-IN" sz="1200" u="none" strike="noStrike" cap="none" dirty="0">
                          <a:solidFill>
                            <a:schemeClr val="dk1"/>
                          </a:solidFill>
                        </a:rPr>
                        <a:t>Level 9: </a:t>
                      </a:r>
                      <a:r>
                        <a:rPr lang="en-US" sz="1200" dirty="0"/>
                        <a:t>The Bug Catcher Quest</a:t>
                      </a:r>
                      <a:endParaRPr sz="1200" u="none" strike="noStrike" cap="none" dirty="0">
                        <a:solidFill>
                          <a:schemeClr val="dk1"/>
                        </a:solidFill>
                      </a:endParaRPr>
                    </a:p>
                  </a:txBody>
                  <a:tcPr marL="68569" marR="68569" marT="68569" marB="68569">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457200" algn="l" defTabSz="914400" rtl="0" eaLnBrk="1" fontAlgn="auto" latinLnBrk="0" hangingPunct="1">
                        <a:lnSpc>
                          <a:spcPct val="100000"/>
                        </a:lnSpc>
                        <a:spcBef>
                          <a:spcPts val="0"/>
                        </a:spcBef>
                        <a:spcAft>
                          <a:spcPts val="0"/>
                        </a:spcAft>
                        <a:buClr>
                          <a:srgbClr val="000000"/>
                        </a:buClr>
                        <a:buSzPts val="1600"/>
                        <a:buFont typeface="Arial"/>
                        <a:buNone/>
                        <a:tabLst/>
                        <a:defRPr/>
                      </a:pPr>
                      <a:r>
                        <a:rPr lang="en-IN" sz="1200" u="none" strike="noStrike" cap="none" dirty="0"/>
                        <a:t>Bug Slayer </a:t>
                      </a:r>
                    </a:p>
                    <a:p>
                      <a:pPr marL="457200" marR="0" lvl="0" indent="0" algn="l" rtl="0">
                        <a:lnSpc>
                          <a:spcPct val="100000"/>
                        </a:lnSpc>
                        <a:spcBef>
                          <a:spcPts val="0"/>
                        </a:spcBef>
                        <a:spcAft>
                          <a:spcPts val="0"/>
                        </a:spcAft>
                        <a:buClr>
                          <a:srgbClr val="000000"/>
                        </a:buClr>
                        <a:buSzPts val="1600"/>
                        <a:buFont typeface="Arial"/>
                        <a:buNone/>
                      </a:pPr>
                      <a:endParaRPr sz="1200" u="none" strike="noStrike" cap="none" dirty="0"/>
                    </a:p>
                  </a:txBody>
                  <a:tcPr marL="68569" marR="68569" marT="68569" marB="68569"/>
                </a:tc>
                <a:tc>
                  <a:txBody>
                    <a:bodyPr/>
                    <a:lstStyle/>
                    <a:p>
                      <a:pPr marL="0" marR="0" lvl="0" indent="0" algn="l" rtl="0">
                        <a:lnSpc>
                          <a:spcPct val="100000"/>
                        </a:lnSpc>
                        <a:spcBef>
                          <a:spcPts val="0"/>
                        </a:spcBef>
                        <a:spcAft>
                          <a:spcPts val="0"/>
                        </a:spcAft>
                        <a:buClr>
                          <a:srgbClr val="000000"/>
                        </a:buClr>
                        <a:buSzPts val="1600"/>
                        <a:buFont typeface="Arial"/>
                        <a:buNone/>
                      </a:pPr>
                      <a:r>
                        <a:rPr lang="en-IN" sz="1200" b="0" u="none" strike="noStrike" cap="none" dirty="0"/>
                        <a:t>200</a:t>
                      </a:r>
                      <a:endParaRPr sz="1200" b="0" u="none" strike="noStrike" cap="none" dirty="0"/>
                    </a:p>
                  </a:txBody>
                  <a:tcPr marL="68569" marR="68569" marT="68569" marB="68569"/>
                </a:tc>
                <a:extLst>
                  <a:ext uri="{0D108BD9-81ED-4DB2-BD59-A6C34878D82A}">
                    <a16:rowId xmlns:a16="http://schemas.microsoft.com/office/drawing/2014/main" val="10009"/>
                  </a:ext>
                </a:extLst>
              </a:tr>
              <a:tr h="320018">
                <a:tc>
                  <a:txBody>
                    <a:bodyPr/>
                    <a:lstStyle/>
                    <a:p>
                      <a:pPr marL="457200" marR="0" lvl="0" indent="-330200" algn="l" rtl="0">
                        <a:lnSpc>
                          <a:spcPct val="90000"/>
                        </a:lnSpc>
                        <a:spcBef>
                          <a:spcPts val="0"/>
                        </a:spcBef>
                        <a:spcAft>
                          <a:spcPts val="0"/>
                        </a:spcAft>
                        <a:buClr>
                          <a:schemeClr val="dk1"/>
                        </a:buClr>
                        <a:buSzPts val="1600"/>
                        <a:buFont typeface="Arial"/>
                        <a:buAutoNum type="alphaUcPeriod"/>
                      </a:pPr>
                      <a:endParaRPr sz="1200" u="none" strike="noStrike" cap="none" dirty="0">
                        <a:solidFill>
                          <a:schemeClr val="dk1"/>
                        </a:solidFill>
                      </a:endParaRPr>
                    </a:p>
                  </a:txBody>
                  <a:tcPr marL="68569" marR="68569" marT="68569" marB="68569">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rgbClr val="000000"/>
                        </a:buClr>
                        <a:buSzPts val="1600"/>
                        <a:buFont typeface="Arial"/>
                        <a:buNone/>
                      </a:pPr>
                      <a:r>
                        <a:rPr lang="en-IN" sz="1200" u="none" strike="noStrike" cap="none" dirty="0">
                          <a:solidFill>
                            <a:schemeClr val="dk1"/>
                          </a:solidFill>
                        </a:rPr>
                        <a:t>Level 9: Special Bonus Round</a:t>
                      </a:r>
                      <a:endParaRPr sz="1200" u="none" strike="noStrike" cap="none" dirty="0">
                        <a:solidFill>
                          <a:schemeClr val="dk1"/>
                        </a:solidFill>
                      </a:endParaRPr>
                    </a:p>
                    <a:p>
                      <a:pPr marL="457200" marR="0" lvl="0" indent="-330200" algn="l" rtl="0">
                        <a:lnSpc>
                          <a:spcPct val="90000"/>
                        </a:lnSpc>
                        <a:spcBef>
                          <a:spcPts val="1000"/>
                        </a:spcBef>
                        <a:spcAft>
                          <a:spcPts val="0"/>
                        </a:spcAft>
                        <a:buClr>
                          <a:schemeClr val="dk1"/>
                        </a:buClr>
                        <a:buSzPts val="1600"/>
                        <a:buFont typeface="Arial"/>
                        <a:buAutoNum type="alphaUcPeriod"/>
                      </a:pPr>
                      <a:r>
                        <a:rPr lang="en-IN" sz="1200" u="none" strike="noStrike" cap="none" dirty="0">
                          <a:solidFill>
                            <a:schemeClr val="dk1"/>
                          </a:solidFill>
                        </a:rPr>
                        <a:t>Patent/ </a:t>
                      </a:r>
                      <a:r>
                        <a:rPr lang="en-IN" sz="1200" u="none" strike="noStrike" cap="none" dirty="0" err="1">
                          <a:solidFill>
                            <a:schemeClr val="dk1"/>
                          </a:solidFill>
                        </a:rPr>
                        <a:t>Copyrigh</a:t>
                      </a:r>
                      <a:r>
                        <a:rPr lang="en-IN" sz="1200" u="none" strike="noStrike" cap="none" dirty="0">
                          <a:solidFill>
                            <a:schemeClr val="dk1"/>
                          </a:solidFill>
                        </a:rPr>
                        <a:t>/Revenue Generation</a:t>
                      </a:r>
                      <a:endParaRPr sz="1200" u="none" strike="noStrike" cap="none" dirty="0">
                        <a:solidFill>
                          <a:schemeClr val="dk1"/>
                        </a:solidFill>
                      </a:endParaRPr>
                    </a:p>
                    <a:p>
                      <a:pPr marL="457200" marR="0" lvl="0" indent="-330200" algn="l" rtl="0">
                        <a:lnSpc>
                          <a:spcPct val="90000"/>
                        </a:lnSpc>
                        <a:spcBef>
                          <a:spcPts val="0"/>
                        </a:spcBef>
                        <a:spcAft>
                          <a:spcPts val="0"/>
                        </a:spcAft>
                        <a:buClr>
                          <a:schemeClr val="dk1"/>
                        </a:buClr>
                        <a:buSzPts val="1600"/>
                        <a:buFont typeface="Arial"/>
                        <a:buAutoNum type="alphaUcPeriod"/>
                      </a:pPr>
                      <a:r>
                        <a:rPr lang="en-IN" sz="1200" u="none" strike="noStrike" cap="none" dirty="0">
                          <a:solidFill>
                            <a:schemeClr val="dk1"/>
                          </a:solidFill>
                        </a:rPr>
                        <a:t>Social Media </a:t>
                      </a:r>
                      <a:endParaRPr sz="1200" u="none" strike="noStrike" cap="none" dirty="0">
                        <a:solidFill>
                          <a:schemeClr val="dk1"/>
                        </a:solidFill>
                      </a:endParaRPr>
                    </a:p>
                  </a:txBody>
                  <a:tcPr marL="68569" marR="68569" marT="68569" marB="68569">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457200" marR="0" lvl="0" indent="0" algn="l" rtl="0">
                        <a:lnSpc>
                          <a:spcPct val="100000"/>
                        </a:lnSpc>
                        <a:spcBef>
                          <a:spcPts val="0"/>
                        </a:spcBef>
                        <a:spcAft>
                          <a:spcPts val="0"/>
                        </a:spcAft>
                        <a:buClr>
                          <a:srgbClr val="000000"/>
                        </a:buClr>
                        <a:buSzPts val="1600"/>
                        <a:buFont typeface="Arial"/>
                        <a:buNone/>
                      </a:pPr>
                      <a:endParaRPr sz="1200" u="none" strike="noStrike" cap="none" dirty="0"/>
                    </a:p>
                    <a:p>
                      <a:pPr marL="457200" marR="0" lvl="0" indent="-330200" algn="l" rtl="0">
                        <a:lnSpc>
                          <a:spcPct val="100000"/>
                        </a:lnSpc>
                        <a:spcBef>
                          <a:spcPts val="0"/>
                        </a:spcBef>
                        <a:spcAft>
                          <a:spcPts val="0"/>
                        </a:spcAft>
                        <a:buClr>
                          <a:srgbClr val="000000"/>
                        </a:buClr>
                        <a:buSzPts val="1600"/>
                        <a:buFont typeface="Arial"/>
                        <a:buAutoNum type="alphaUcPeriod"/>
                      </a:pPr>
                      <a:r>
                        <a:rPr lang="en-IN" sz="1200" u="none" strike="noStrike" cap="none" dirty="0"/>
                        <a:t>Research Champ</a:t>
                      </a:r>
                      <a:endParaRPr sz="1200" u="none" strike="noStrike" cap="none" dirty="0"/>
                    </a:p>
                    <a:p>
                      <a:pPr marL="457200" marR="0" lvl="0" indent="-330200" algn="l" rtl="0">
                        <a:lnSpc>
                          <a:spcPct val="100000"/>
                        </a:lnSpc>
                        <a:spcBef>
                          <a:spcPts val="0"/>
                        </a:spcBef>
                        <a:spcAft>
                          <a:spcPts val="0"/>
                        </a:spcAft>
                        <a:buClr>
                          <a:srgbClr val="000000"/>
                        </a:buClr>
                        <a:buSzPts val="1600"/>
                        <a:buFont typeface="Arial"/>
                        <a:buAutoNum type="alphaUcPeriod"/>
                      </a:pPr>
                      <a:r>
                        <a:rPr lang="en-IN" sz="1200" u="none" strike="noStrike" cap="none" dirty="0"/>
                        <a:t>Social Media Champ</a:t>
                      </a:r>
                      <a:endParaRPr sz="1200" u="none" strike="noStrike" cap="none" dirty="0"/>
                    </a:p>
                  </a:txBody>
                  <a:tcPr marL="68569" marR="68569" marT="68569" marB="68569"/>
                </a:tc>
                <a:tc>
                  <a:txBody>
                    <a:bodyPr/>
                    <a:lstStyle/>
                    <a:p>
                      <a:pPr marL="0" marR="0" lvl="0" indent="0" algn="l" rtl="0">
                        <a:lnSpc>
                          <a:spcPct val="100000"/>
                        </a:lnSpc>
                        <a:spcBef>
                          <a:spcPts val="0"/>
                        </a:spcBef>
                        <a:spcAft>
                          <a:spcPts val="0"/>
                        </a:spcAft>
                        <a:buClr>
                          <a:srgbClr val="000000"/>
                        </a:buClr>
                        <a:buSzPts val="1600"/>
                        <a:buFont typeface="Arial"/>
                        <a:buNone/>
                      </a:pPr>
                      <a:r>
                        <a:rPr lang="en-IN" sz="1200" b="1" u="none" strike="noStrike" cap="none" dirty="0"/>
                        <a:t>2500</a:t>
                      </a:r>
                      <a:endParaRPr sz="1200" b="1" u="none" strike="noStrike" cap="none" dirty="0"/>
                    </a:p>
                  </a:txBody>
                  <a:tcPr marL="68569" marR="68569" marT="68569" marB="68569"/>
                </a:tc>
                <a:extLst>
                  <a:ext uri="{0D108BD9-81ED-4DB2-BD59-A6C34878D82A}">
                    <a16:rowId xmlns:a16="http://schemas.microsoft.com/office/drawing/2014/main" val="10010"/>
                  </a:ext>
                </a:extLst>
              </a:tr>
              <a:tr h="320018">
                <a:tc>
                  <a:txBody>
                    <a:bodyPr/>
                    <a:lstStyle/>
                    <a:p>
                      <a:pPr marL="0" marR="0" lvl="0" indent="0" algn="l" rtl="0">
                        <a:lnSpc>
                          <a:spcPct val="90000"/>
                        </a:lnSpc>
                        <a:spcBef>
                          <a:spcPts val="0"/>
                        </a:spcBef>
                        <a:spcAft>
                          <a:spcPts val="0"/>
                        </a:spcAft>
                        <a:buClr>
                          <a:srgbClr val="000000"/>
                        </a:buClr>
                        <a:buSzPts val="1600"/>
                        <a:buFont typeface="Arial"/>
                        <a:buNone/>
                      </a:pPr>
                      <a:endParaRPr sz="1200" u="none" strike="noStrike" cap="none" dirty="0">
                        <a:solidFill>
                          <a:schemeClr val="dk1"/>
                        </a:solidFill>
                      </a:endParaRPr>
                    </a:p>
                  </a:txBody>
                  <a:tcPr marL="68569" marR="68569" marT="68569" marB="68569">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90000"/>
                        </a:lnSpc>
                        <a:spcBef>
                          <a:spcPts val="0"/>
                        </a:spcBef>
                        <a:spcAft>
                          <a:spcPts val="0"/>
                        </a:spcAft>
                        <a:buClr>
                          <a:srgbClr val="000000"/>
                        </a:buClr>
                        <a:buSzPts val="1600"/>
                        <a:buFont typeface="Arial"/>
                        <a:buNone/>
                      </a:pPr>
                      <a:endParaRPr sz="1200" u="none" strike="noStrike" cap="none" dirty="0">
                        <a:solidFill>
                          <a:schemeClr val="dk1"/>
                        </a:solidFill>
                      </a:endParaRPr>
                    </a:p>
                  </a:txBody>
                  <a:tcPr marL="68569" marR="68569" marT="68569" marB="68569">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endParaRPr sz="1200" u="none" strike="noStrike" cap="none" dirty="0"/>
                    </a:p>
                  </a:txBody>
                  <a:tcPr marL="68569" marR="68569" marT="68569" marB="68569"/>
                </a:tc>
                <a:tc>
                  <a:txBody>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lang="en-IN" sz="1200" b="1" u="none" strike="noStrike" cap="none" dirty="0"/>
                        <a:t>5000</a:t>
                      </a:r>
                    </a:p>
                    <a:p>
                      <a:pPr marL="0" marR="0" lvl="0" indent="0" algn="l" rtl="0">
                        <a:lnSpc>
                          <a:spcPct val="100000"/>
                        </a:lnSpc>
                        <a:spcBef>
                          <a:spcPts val="0"/>
                        </a:spcBef>
                        <a:spcAft>
                          <a:spcPts val="0"/>
                        </a:spcAft>
                        <a:buClr>
                          <a:srgbClr val="000000"/>
                        </a:buClr>
                        <a:buSzPts val="1600"/>
                        <a:buFont typeface="Arial"/>
                        <a:buNone/>
                      </a:pPr>
                      <a:endParaRPr sz="1200" b="1" u="none" strike="noStrike" cap="none" dirty="0"/>
                    </a:p>
                  </a:txBody>
                  <a:tcPr marL="68569" marR="68569" marT="68569" marB="68569"/>
                </a:tc>
                <a:extLst>
                  <a:ext uri="{0D108BD9-81ED-4DB2-BD59-A6C34878D82A}">
                    <a16:rowId xmlns:a16="http://schemas.microsoft.com/office/drawing/2014/main" val="1746802305"/>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32ac2e19f51_0_135"/>
          <p:cNvSpPr txBox="1">
            <a:spLocks noGrp="1"/>
          </p:cNvSpPr>
          <p:nvPr>
            <p:ph type="title"/>
          </p:nvPr>
        </p:nvSpPr>
        <p:spPr>
          <a:xfrm>
            <a:off x="628650" y="1131094"/>
            <a:ext cx="7886700" cy="994275"/>
          </a:xfrm>
          <a:prstGeom prst="rect">
            <a:avLst/>
          </a:prstGeom>
          <a:noFill/>
          <a:ln>
            <a:noFill/>
          </a:ln>
        </p:spPr>
        <p:txBody>
          <a:bodyPr spcFirstLastPara="1" wrap="square" lIns="68569" tIns="34275" rIns="68569" bIns="34275" anchor="ctr" anchorCtr="0">
            <a:normAutofit/>
          </a:bodyPr>
          <a:lstStyle/>
          <a:p>
            <a:pPr algn="l">
              <a:lnSpc>
                <a:spcPct val="90000"/>
              </a:lnSpc>
              <a:buSzPts val="1800"/>
            </a:pPr>
            <a:r>
              <a:rPr lang="en-IN"/>
              <a:t>Gamification of Learning</a:t>
            </a:r>
            <a:endParaRPr/>
          </a:p>
        </p:txBody>
      </p:sp>
      <p:graphicFrame>
        <p:nvGraphicFramePr>
          <p:cNvPr id="171" name="Google Shape;171;g32ac2e19f51_0_135"/>
          <p:cNvGraphicFramePr/>
          <p:nvPr>
            <p:extLst>
              <p:ext uri="{D42A27DB-BD31-4B8C-83A1-F6EECF244321}">
                <p14:modId xmlns:p14="http://schemas.microsoft.com/office/powerpoint/2010/main" val="656905"/>
              </p:ext>
            </p:extLst>
          </p:nvPr>
        </p:nvGraphicFramePr>
        <p:xfrm>
          <a:off x="558177" y="2125369"/>
          <a:ext cx="8027646" cy="4370643"/>
        </p:xfrm>
        <a:graphic>
          <a:graphicData uri="http://schemas.openxmlformats.org/drawingml/2006/table">
            <a:tbl>
              <a:tblPr>
                <a:noFill/>
              </a:tblPr>
              <a:tblGrid>
                <a:gridCol w="5253386">
                  <a:extLst>
                    <a:ext uri="{9D8B030D-6E8A-4147-A177-3AD203B41FA5}">
                      <a16:colId xmlns:a16="http://schemas.microsoft.com/office/drawing/2014/main" val="20000"/>
                    </a:ext>
                  </a:extLst>
                </a:gridCol>
                <a:gridCol w="860611">
                  <a:extLst>
                    <a:ext uri="{9D8B030D-6E8A-4147-A177-3AD203B41FA5}">
                      <a16:colId xmlns:a16="http://schemas.microsoft.com/office/drawing/2014/main" val="20001"/>
                    </a:ext>
                  </a:extLst>
                </a:gridCol>
                <a:gridCol w="1215122">
                  <a:extLst>
                    <a:ext uri="{9D8B030D-6E8A-4147-A177-3AD203B41FA5}">
                      <a16:colId xmlns:a16="http://schemas.microsoft.com/office/drawing/2014/main" val="20002"/>
                    </a:ext>
                  </a:extLst>
                </a:gridCol>
                <a:gridCol w="698527">
                  <a:extLst>
                    <a:ext uri="{9D8B030D-6E8A-4147-A177-3AD203B41FA5}">
                      <a16:colId xmlns:a16="http://schemas.microsoft.com/office/drawing/2014/main" val="20003"/>
                    </a:ext>
                  </a:extLst>
                </a:gridCol>
              </a:tblGrid>
              <a:tr h="432731">
                <a:tc>
                  <a:txBody>
                    <a:bodyPr/>
                    <a:lstStyle/>
                    <a:p>
                      <a:pPr marL="0" marR="0" lvl="0" indent="0" algn="ctr" rtl="0">
                        <a:lnSpc>
                          <a:spcPct val="115000"/>
                        </a:lnSpc>
                        <a:spcBef>
                          <a:spcPts val="0"/>
                        </a:spcBef>
                        <a:spcAft>
                          <a:spcPts val="0"/>
                        </a:spcAft>
                        <a:buClr>
                          <a:srgbClr val="000000"/>
                        </a:buClr>
                        <a:buSzPts val="1600"/>
                        <a:buFont typeface="Arial"/>
                        <a:buNone/>
                      </a:pPr>
                      <a:r>
                        <a:rPr lang="en-IN" sz="1400" b="1" u="none" strike="noStrike" cap="none" dirty="0">
                          <a:latin typeface="Times New Roman" panose="02020603050405020304" pitchFamily="18" charset="0"/>
                          <a:ea typeface="Calibri"/>
                          <a:cs typeface="Times New Roman" panose="02020603050405020304" pitchFamily="18" charset="0"/>
                          <a:sym typeface="Calibri"/>
                        </a:rPr>
                        <a:t>Special Round</a:t>
                      </a:r>
                      <a:endParaRPr sz="1400" b="1" u="none" strike="noStrike" cap="none" dirty="0">
                        <a:latin typeface="Times New Roman" panose="02020603050405020304" pitchFamily="18" charset="0"/>
                        <a:ea typeface="Calibri"/>
                        <a:cs typeface="Times New Roman" panose="02020603050405020304" pitchFamily="18" charset="0"/>
                        <a:sym typeface="Calibri"/>
                      </a:endParaRPr>
                    </a:p>
                  </a:txBody>
                  <a:tcPr marL="7144" marR="7144" marT="7144" marB="7144">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IN" sz="1400" b="1" u="none" strike="noStrike" cap="none">
                          <a:latin typeface="Times New Roman" panose="02020603050405020304" pitchFamily="18" charset="0"/>
                          <a:cs typeface="Times New Roman" panose="02020603050405020304" pitchFamily="18" charset="0"/>
                        </a:rPr>
                        <a:t>Base Points</a:t>
                      </a:r>
                      <a:endParaRPr sz="1400" b="1" u="none" strike="noStrike" cap="none">
                        <a:latin typeface="Times New Roman" panose="02020603050405020304" pitchFamily="18" charset="0"/>
                        <a:cs typeface="Times New Roman" panose="02020603050405020304" pitchFamily="18" charset="0"/>
                      </a:endParaRPr>
                    </a:p>
                  </a:txBody>
                  <a:tcPr marL="0" marR="0" marT="7144" marB="7144">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169744" lvl="0" indent="0" algn="ctr" rtl="0">
                        <a:lnSpc>
                          <a:spcPct val="115000"/>
                        </a:lnSpc>
                        <a:spcBef>
                          <a:spcPts val="0"/>
                        </a:spcBef>
                        <a:spcAft>
                          <a:spcPts val="0"/>
                        </a:spcAft>
                        <a:buClr>
                          <a:srgbClr val="000000"/>
                        </a:buClr>
                        <a:buSzPts val="1200"/>
                        <a:buFont typeface="Arial"/>
                        <a:buNone/>
                      </a:pPr>
                      <a:r>
                        <a:rPr lang="en-IN" sz="1400" b="1" u="none" strike="noStrike" cap="none">
                          <a:latin typeface="Times New Roman" panose="02020603050405020304" pitchFamily="18" charset="0"/>
                          <a:cs typeface="Times New Roman" panose="02020603050405020304" pitchFamily="18" charset="0"/>
                        </a:rPr>
                        <a:t>Bonus</a:t>
                      </a:r>
                      <a:endParaRPr sz="1400" b="1" u="none" strike="noStrike" cap="none">
                        <a:latin typeface="Times New Roman" panose="02020603050405020304" pitchFamily="18" charset="0"/>
                        <a:cs typeface="Times New Roman" panose="02020603050405020304" pitchFamily="18" charset="0"/>
                      </a:endParaRPr>
                    </a:p>
                  </a:txBody>
                  <a:tcPr marL="7144" marR="7144" marT="7144" marB="7144">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000"/>
                        <a:buFont typeface="Arial"/>
                        <a:buNone/>
                      </a:pPr>
                      <a:r>
                        <a:rPr lang="en-IN" sz="1400" b="1" u="none" strike="noStrike" cap="none" dirty="0">
                          <a:latin typeface="Times New Roman" panose="02020603050405020304" pitchFamily="18" charset="0"/>
                          <a:cs typeface="Times New Roman" panose="02020603050405020304" pitchFamily="18" charset="0"/>
                        </a:rPr>
                        <a:t>Total Points</a:t>
                      </a:r>
                      <a:endParaRPr sz="1400" b="1" u="none" strike="noStrike" cap="none" dirty="0">
                        <a:latin typeface="Times New Roman" panose="02020603050405020304" pitchFamily="18" charset="0"/>
                        <a:cs typeface="Times New Roman" panose="02020603050405020304" pitchFamily="18" charset="0"/>
                      </a:endParaRPr>
                    </a:p>
                  </a:txBody>
                  <a:tcPr marL="7144" marR="7144" marT="7144" marB="7144">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168968">
                <a:tc>
                  <a:txBody>
                    <a:bodyPr/>
                    <a:lstStyle/>
                    <a:p>
                      <a:pPr marL="0" marR="0" lvl="0" indent="0" algn="l" rtl="0">
                        <a:lnSpc>
                          <a:spcPct val="100000"/>
                        </a:lnSpc>
                        <a:spcBef>
                          <a:spcPts val="0"/>
                        </a:spcBef>
                        <a:spcAft>
                          <a:spcPts val="0"/>
                        </a:spcAft>
                        <a:buClr>
                          <a:srgbClr val="000000"/>
                        </a:buClr>
                        <a:buSzPts val="1600"/>
                        <a:buFont typeface="Arial"/>
                        <a:buNone/>
                      </a:pPr>
                      <a:r>
                        <a:rPr lang="en-IN" sz="1400" b="1" u="none" strike="noStrike" cap="none" dirty="0">
                          <a:latin typeface="Times New Roman" panose="02020603050405020304" pitchFamily="18" charset="0"/>
                          <a:ea typeface="Calibri"/>
                          <a:cs typeface="Times New Roman" panose="02020603050405020304" pitchFamily="18" charset="0"/>
                          <a:sym typeface="Calibri"/>
                        </a:rPr>
                        <a:t>Research : </a:t>
                      </a:r>
                      <a:r>
                        <a:rPr lang="en-IN" sz="1400" u="none" strike="noStrike" cap="none" dirty="0">
                          <a:latin typeface="Times New Roman" panose="02020603050405020304" pitchFamily="18" charset="0"/>
                          <a:ea typeface="Calibri"/>
                          <a:cs typeface="Times New Roman" panose="02020603050405020304" pitchFamily="18" charset="0"/>
                          <a:sym typeface="Calibri"/>
                        </a:rPr>
                        <a:t>Patent –(1000 per patent published)</a:t>
                      </a:r>
                      <a:endParaRPr sz="1400" u="none"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1200"/>
                        </a:spcBef>
                        <a:spcAft>
                          <a:spcPts val="0"/>
                        </a:spcAft>
                        <a:buClr>
                          <a:srgbClr val="000000"/>
                        </a:buClr>
                        <a:buSzPts val="1600"/>
                        <a:buFont typeface="Arial"/>
                        <a:buNone/>
                      </a:pPr>
                      <a:r>
                        <a:rPr lang="en-IN" sz="1400" b="1" u="none" strike="noStrike" cap="none" dirty="0">
                          <a:latin typeface="Times New Roman" panose="02020603050405020304" pitchFamily="18" charset="0"/>
                          <a:ea typeface="Calibri"/>
                          <a:cs typeface="Times New Roman" panose="02020603050405020304" pitchFamily="18" charset="0"/>
                          <a:sym typeface="Calibri"/>
                        </a:rPr>
                        <a:t>Copyright</a:t>
                      </a:r>
                      <a:r>
                        <a:rPr lang="en-IN" sz="1400" u="none" strike="noStrike" cap="none" dirty="0">
                          <a:latin typeface="Times New Roman" panose="02020603050405020304" pitchFamily="18" charset="0"/>
                          <a:ea typeface="Calibri"/>
                          <a:cs typeface="Times New Roman" panose="02020603050405020304" pitchFamily="18" charset="0"/>
                          <a:sym typeface="Calibri"/>
                        </a:rPr>
                        <a:t>-(400 per copyright published)</a:t>
                      </a:r>
                      <a:endParaRPr sz="1400" u="none"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1200"/>
                        </a:spcBef>
                        <a:spcAft>
                          <a:spcPts val="0"/>
                        </a:spcAft>
                        <a:buClr>
                          <a:srgbClr val="000000"/>
                        </a:buClr>
                        <a:buSzPts val="1600"/>
                        <a:buFont typeface="Arial"/>
                        <a:buNone/>
                      </a:pPr>
                      <a:r>
                        <a:rPr lang="en-IN" sz="1400" b="1" u="none" strike="noStrike" cap="none" dirty="0">
                          <a:latin typeface="Times New Roman" panose="02020603050405020304" pitchFamily="18" charset="0"/>
                          <a:ea typeface="Calibri"/>
                          <a:cs typeface="Times New Roman" panose="02020603050405020304" pitchFamily="18" charset="0"/>
                          <a:sym typeface="Calibri"/>
                        </a:rPr>
                        <a:t>Revenue Generation</a:t>
                      </a:r>
                      <a:endParaRPr sz="1400" b="1" u="none"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1200"/>
                        </a:spcBef>
                        <a:spcAft>
                          <a:spcPts val="0"/>
                        </a:spcAft>
                        <a:buClr>
                          <a:srgbClr val="000000"/>
                        </a:buClr>
                        <a:buSzPts val="1600"/>
                        <a:buFont typeface="Arial"/>
                        <a:buNone/>
                      </a:pPr>
                      <a:r>
                        <a:rPr lang="en-IN" sz="1400" u="none" strike="noStrike" cap="none" dirty="0">
                          <a:latin typeface="Times New Roman" panose="02020603050405020304" pitchFamily="18" charset="0"/>
                          <a:ea typeface="Calibri"/>
                          <a:cs typeface="Times New Roman" panose="02020603050405020304" pitchFamily="18" charset="0"/>
                          <a:sym typeface="Calibri"/>
                        </a:rPr>
                        <a:t>  (500 per 10000/- earned for software created by student)</a:t>
                      </a:r>
                      <a:endParaRPr sz="1400" u="none"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1200"/>
                        </a:spcBef>
                        <a:spcAft>
                          <a:spcPts val="0"/>
                        </a:spcAft>
                        <a:buClr>
                          <a:srgbClr val="000000"/>
                        </a:buClr>
                        <a:buSzPts val="1600"/>
                        <a:buFont typeface="Arial"/>
                        <a:buNone/>
                      </a:pPr>
                      <a:r>
                        <a:rPr lang="en-IN" sz="1400" b="1" u="none" strike="noStrike" cap="none" dirty="0">
                          <a:latin typeface="Times New Roman" panose="02020603050405020304" pitchFamily="18" charset="0"/>
                          <a:ea typeface="Calibri"/>
                          <a:cs typeface="Times New Roman" panose="02020603050405020304" pitchFamily="18" charset="0"/>
                          <a:sym typeface="Calibri"/>
                        </a:rPr>
                        <a:t>Research Paper</a:t>
                      </a:r>
                      <a:endParaRPr sz="1400" b="1" u="none"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1200"/>
                        </a:spcBef>
                        <a:spcAft>
                          <a:spcPts val="0"/>
                        </a:spcAft>
                        <a:buClr>
                          <a:srgbClr val="000000"/>
                        </a:buClr>
                        <a:buSzPts val="1600"/>
                        <a:buFont typeface="Arial"/>
                        <a:buNone/>
                      </a:pPr>
                      <a:r>
                        <a:rPr lang="en-IN" sz="1400" u="none" strike="noStrike" cap="none" dirty="0">
                          <a:latin typeface="Times New Roman" panose="02020603050405020304" pitchFamily="18" charset="0"/>
                          <a:ea typeface="Calibri"/>
                          <a:cs typeface="Times New Roman" panose="02020603050405020304" pitchFamily="18" charset="0"/>
                          <a:sym typeface="Calibri"/>
                        </a:rPr>
                        <a:t>  Scopus Q1 ( 1200 per paper published)</a:t>
                      </a:r>
                      <a:endParaRPr sz="1400" u="none"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1200"/>
                        </a:spcBef>
                        <a:spcAft>
                          <a:spcPts val="0"/>
                        </a:spcAft>
                        <a:buClr>
                          <a:srgbClr val="000000"/>
                        </a:buClr>
                        <a:buSzPts val="1600"/>
                        <a:buFont typeface="Arial"/>
                        <a:buNone/>
                      </a:pPr>
                      <a:r>
                        <a:rPr lang="en-IN" sz="1400" u="none" strike="noStrike" cap="none" dirty="0">
                          <a:latin typeface="Times New Roman" panose="02020603050405020304" pitchFamily="18" charset="0"/>
                          <a:ea typeface="Calibri"/>
                          <a:cs typeface="Times New Roman" panose="02020603050405020304" pitchFamily="18" charset="0"/>
                          <a:sym typeface="Calibri"/>
                        </a:rPr>
                        <a:t>  Scopus Q2 ( 1000 per paper published)</a:t>
                      </a:r>
                      <a:endParaRPr sz="1400" u="none"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1200"/>
                        </a:spcBef>
                        <a:spcAft>
                          <a:spcPts val="0"/>
                        </a:spcAft>
                        <a:buClr>
                          <a:srgbClr val="000000"/>
                        </a:buClr>
                        <a:buSzPts val="1600"/>
                        <a:buFont typeface="Arial"/>
                        <a:buNone/>
                      </a:pPr>
                      <a:r>
                        <a:rPr lang="en-IN" sz="1400" u="none" strike="noStrike" cap="none" dirty="0">
                          <a:latin typeface="Times New Roman" panose="02020603050405020304" pitchFamily="18" charset="0"/>
                          <a:ea typeface="Calibri"/>
                          <a:cs typeface="Times New Roman" panose="02020603050405020304" pitchFamily="18" charset="0"/>
                          <a:sym typeface="Calibri"/>
                        </a:rPr>
                        <a:t>  Scopus Q3( 800 per paper published)</a:t>
                      </a:r>
                      <a:endParaRPr sz="1400" u="none"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1200"/>
                        </a:spcBef>
                        <a:spcAft>
                          <a:spcPts val="0"/>
                        </a:spcAft>
                        <a:buClr>
                          <a:srgbClr val="000000"/>
                        </a:buClr>
                        <a:buSzPts val="1600"/>
                        <a:buFont typeface="Arial"/>
                        <a:buNone/>
                      </a:pPr>
                      <a:r>
                        <a:rPr lang="en-IN" sz="1400" u="none" strike="noStrike" cap="none" dirty="0">
                          <a:latin typeface="Times New Roman" panose="02020603050405020304" pitchFamily="18" charset="0"/>
                          <a:ea typeface="Calibri"/>
                          <a:cs typeface="Times New Roman" panose="02020603050405020304" pitchFamily="18" charset="0"/>
                          <a:sym typeface="Calibri"/>
                        </a:rPr>
                        <a:t>  Scopus Q4 ( 600 per paper published)</a:t>
                      </a:r>
                      <a:endParaRPr sz="1400" u="none"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1200"/>
                        </a:spcBef>
                        <a:spcAft>
                          <a:spcPts val="0"/>
                        </a:spcAft>
                        <a:buClr>
                          <a:srgbClr val="000000"/>
                        </a:buClr>
                        <a:buSzPts val="1600"/>
                        <a:buFont typeface="Arial"/>
                        <a:buNone/>
                      </a:pPr>
                      <a:r>
                        <a:rPr lang="en-IN" sz="1400" u="none" strike="noStrike" cap="none" dirty="0">
                          <a:latin typeface="Times New Roman" panose="02020603050405020304" pitchFamily="18" charset="0"/>
                          <a:ea typeface="Calibri"/>
                          <a:cs typeface="Times New Roman" panose="02020603050405020304" pitchFamily="18" charset="0"/>
                          <a:sym typeface="Calibri"/>
                        </a:rPr>
                        <a:t>  Conference paper in </a:t>
                      </a:r>
                      <a:r>
                        <a:rPr lang="en-IN" sz="1400" u="none" strike="noStrike" cap="none" dirty="0" err="1">
                          <a:latin typeface="Times New Roman" panose="02020603050405020304" pitchFamily="18" charset="0"/>
                          <a:ea typeface="Calibri"/>
                          <a:cs typeface="Times New Roman" panose="02020603050405020304" pitchFamily="18" charset="0"/>
                          <a:sym typeface="Calibri"/>
                        </a:rPr>
                        <a:t>scopus</a:t>
                      </a:r>
                      <a:r>
                        <a:rPr lang="en-IN" sz="1400" u="none" strike="noStrike" cap="none" dirty="0">
                          <a:latin typeface="Times New Roman" panose="02020603050405020304" pitchFamily="18" charset="0"/>
                          <a:ea typeface="Calibri"/>
                          <a:cs typeface="Times New Roman" panose="02020603050405020304" pitchFamily="18" charset="0"/>
                          <a:sym typeface="Calibri"/>
                        </a:rPr>
                        <a:t> /</a:t>
                      </a:r>
                      <a:r>
                        <a:rPr lang="en-IN" sz="1400" u="none" strike="noStrike" cap="none" dirty="0" err="1">
                          <a:latin typeface="Times New Roman" panose="02020603050405020304" pitchFamily="18" charset="0"/>
                          <a:ea typeface="Calibri"/>
                          <a:cs typeface="Times New Roman" panose="02020603050405020304" pitchFamily="18" charset="0"/>
                          <a:sym typeface="Calibri"/>
                        </a:rPr>
                        <a:t>wos</a:t>
                      </a:r>
                      <a:r>
                        <a:rPr lang="en-IN" sz="1400" u="none" strike="noStrike" cap="none" dirty="0">
                          <a:latin typeface="Times New Roman" panose="02020603050405020304" pitchFamily="18" charset="0"/>
                          <a:ea typeface="Calibri"/>
                          <a:cs typeface="Times New Roman" panose="02020603050405020304" pitchFamily="18" charset="0"/>
                          <a:sym typeface="Calibri"/>
                        </a:rPr>
                        <a:t> (500)</a:t>
                      </a:r>
                      <a:endParaRPr sz="1400" u="none" strike="noStrike" cap="none"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1200"/>
                        </a:spcBef>
                        <a:spcAft>
                          <a:spcPts val="0"/>
                        </a:spcAft>
                        <a:buClr>
                          <a:srgbClr val="000000"/>
                        </a:buClr>
                        <a:buSzPts val="1600"/>
                        <a:buFont typeface="Arial"/>
                        <a:buNone/>
                      </a:pPr>
                      <a:r>
                        <a:rPr lang="en-IN" sz="1400" u="none" strike="noStrike" cap="none" dirty="0">
                          <a:latin typeface="Times New Roman" panose="02020603050405020304" pitchFamily="18" charset="0"/>
                          <a:ea typeface="Calibri"/>
                          <a:cs typeface="Times New Roman" panose="02020603050405020304" pitchFamily="18" charset="0"/>
                          <a:sym typeface="Calibri"/>
                        </a:rPr>
                        <a:t>  Paper without indexing (400)</a:t>
                      </a:r>
                      <a:endParaRPr sz="1400" u="none" strike="noStrike" cap="none" dirty="0">
                        <a:latin typeface="Times New Roman" panose="02020603050405020304" pitchFamily="18" charset="0"/>
                        <a:ea typeface="Calibri"/>
                        <a:cs typeface="Times New Roman" panose="02020603050405020304" pitchFamily="18" charset="0"/>
                        <a:sym typeface="Calibri"/>
                      </a:endParaRPr>
                    </a:p>
                  </a:txBody>
                  <a:tcPr marL="7144" marR="7144" marT="7144" marB="7144">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400" u="none" strike="noStrike" cap="none" dirty="0">
                          <a:latin typeface="Times New Roman" panose="02020603050405020304" pitchFamily="18" charset="0"/>
                          <a:ea typeface="Calibri"/>
                          <a:cs typeface="Times New Roman" panose="02020603050405020304" pitchFamily="18" charset="0"/>
                          <a:sym typeface="Calibri"/>
                        </a:rPr>
                        <a:t>400</a:t>
                      </a:r>
                      <a:endParaRPr sz="1400" u="none" strike="noStrike" cap="none" dirty="0">
                        <a:latin typeface="Times New Roman" panose="02020603050405020304" pitchFamily="18" charset="0"/>
                        <a:ea typeface="Calibri"/>
                        <a:cs typeface="Times New Roman" panose="02020603050405020304" pitchFamily="18" charset="0"/>
                        <a:sym typeface="Calibri"/>
                      </a:endParaRPr>
                    </a:p>
                  </a:txBody>
                  <a:tcPr marL="0" marR="0" marT="7144" marB="7144"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400" u="none" strike="noStrike" cap="none" dirty="0">
                          <a:latin typeface="Times New Roman" panose="02020603050405020304" pitchFamily="18" charset="0"/>
                          <a:ea typeface="Calibri"/>
                          <a:cs typeface="Times New Roman" panose="02020603050405020304" pitchFamily="18" charset="0"/>
                          <a:sym typeface="Calibri"/>
                        </a:rPr>
                        <a:t>Max 2100 (according to mentioned category)</a:t>
                      </a:r>
                      <a:endParaRPr sz="1400" u="none" strike="noStrike" cap="none" dirty="0">
                        <a:latin typeface="Times New Roman" panose="02020603050405020304" pitchFamily="18" charset="0"/>
                        <a:ea typeface="Calibri"/>
                        <a:cs typeface="Times New Roman" panose="02020603050405020304" pitchFamily="18" charset="0"/>
                        <a:sym typeface="Calibri"/>
                      </a:endParaRPr>
                    </a:p>
                  </a:txBody>
                  <a:tcPr marL="7144" marR="7144" marT="7144" marB="7144"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400" u="none" strike="noStrike" cap="none" dirty="0">
                          <a:latin typeface="Times New Roman" panose="02020603050405020304" pitchFamily="18" charset="0"/>
                          <a:ea typeface="Calibri"/>
                          <a:cs typeface="Times New Roman" panose="02020603050405020304" pitchFamily="18" charset="0"/>
                          <a:sym typeface="Calibri"/>
                        </a:rPr>
                        <a:t>2500</a:t>
                      </a:r>
                      <a:endParaRPr sz="1400" u="none" strike="noStrike" cap="none" dirty="0">
                        <a:latin typeface="Times New Roman" panose="02020603050405020304" pitchFamily="18" charset="0"/>
                        <a:ea typeface="Calibri"/>
                        <a:cs typeface="Times New Roman" panose="02020603050405020304" pitchFamily="18" charset="0"/>
                        <a:sym typeface="Calibri"/>
                      </a:endParaRPr>
                    </a:p>
                  </a:txBody>
                  <a:tcPr marL="7144" marR="7144" marT="7144" marB="7144"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32ac2e19f51_0_152"/>
          <p:cNvSpPr txBox="1">
            <a:spLocks noGrp="1"/>
          </p:cNvSpPr>
          <p:nvPr>
            <p:ph type="title"/>
          </p:nvPr>
        </p:nvSpPr>
        <p:spPr>
          <a:xfrm>
            <a:off x="628650" y="1131094"/>
            <a:ext cx="7886700" cy="994275"/>
          </a:xfrm>
          <a:prstGeom prst="rect">
            <a:avLst/>
          </a:prstGeom>
          <a:noFill/>
          <a:ln>
            <a:noFill/>
          </a:ln>
        </p:spPr>
        <p:txBody>
          <a:bodyPr spcFirstLastPara="1" wrap="square" lIns="68569" tIns="34275" rIns="68569" bIns="34275" anchor="ctr" anchorCtr="0">
            <a:normAutofit/>
          </a:bodyPr>
          <a:lstStyle/>
          <a:p>
            <a:pPr algn="l">
              <a:lnSpc>
                <a:spcPct val="90000"/>
              </a:lnSpc>
              <a:buSzPts val="1800"/>
            </a:pPr>
            <a:r>
              <a:rPr lang="en-IN"/>
              <a:t>Gamification of Learning</a:t>
            </a:r>
            <a:endParaRPr/>
          </a:p>
        </p:txBody>
      </p:sp>
      <p:graphicFrame>
        <p:nvGraphicFramePr>
          <p:cNvPr id="177" name="Google Shape;177;g32ac2e19f51_0_152"/>
          <p:cNvGraphicFramePr/>
          <p:nvPr>
            <p:extLst>
              <p:ext uri="{D42A27DB-BD31-4B8C-83A1-F6EECF244321}">
                <p14:modId xmlns:p14="http://schemas.microsoft.com/office/powerpoint/2010/main" val="3475495364"/>
              </p:ext>
            </p:extLst>
          </p:nvPr>
        </p:nvGraphicFramePr>
        <p:xfrm>
          <a:off x="538542" y="2548646"/>
          <a:ext cx="7886700" cy="3111637"/>
        </p:xfrm>
        <a:graphic>
          <a:graphicData uri="http://schemas.openxmlformats.org/drawingml/2006/table">
            <a:tbl>
              <a:tblPr>
                <a:noFill/>
              </a:tblPr>
              <a:tblGrid>
                <a:gridCol w="5161149">
                  <a:extLst>
                    <a:ext uri="{9D8B030D-6E8A-4147-A177-3AD203B41FA5}">
                      <a16:colId xmlns:a16="http://schemas.microsoft.com/office/drawing/2014/main" val="20000"/>
                    </a:ext>
                  </a:extLst>
                </a:gridCol>
                <a:gridCol w="845500">
                  <a:extLst>
                    <a:ext uri="{9D8B030D-6E8A-4147-A177-3AD203B41FA5}">
                      <a16:colId xmlns:a16="http://schemas.microsoft.com/office/drawing/2014/main" val="20001"/>
                    </a:ext>
                  </a:extLst>
                </a:gridCol>
                <a:gridCol w="1193787">
                  <a:extLst>
                    <a:ext uri="{9D8B030D-6E8A-4147-A177-3AD203B41FA5}">
                      <a16:colId xmlns:a16="http://schemas.microsoft.com/office/drawing/2014/main" val="20002"/>
                    </a:ext>
                  </a:extLst>
                </a:gridCol>
                <a:gridCol w="686264">
                  <a:extLst>
                    <a:ext uri="{9D8B030D-6E8A-4147-A177-3AD203B41FA5}">
                      <a16:colId xmlns:a16="http://schemas.microsoft.com/office/drawing/2014/main" val="20003"/>
                    </a:ext>
                  </a:extLst>
                </a:gridCol>
              </a:tblGrid>
              <a:tr h="432731">
                <a:tc>
                  <a:txBody>
                    <a:bodyPr/>
                    <a:lstStyle/>
                    <a:p>
                      <a:pPr marL="0" marR="0" lvl="0" indent="0" algn="ctr" rtl="0">
                        <a:lnSpc>
                          <a:spcPct val="115000"/>
                        </a:lnSpc>
                        <a:spcBef>
                          <a:spcPts val="0"/>
                        </a:spcBef>
                        <a:spcAft>
                          <a:spcPts val="0"/>
                        </a:spcAft>
                        <a:buClr>
                          <a:srgbClr val="000000"/>
                        </a:buClr>
                        <a:buSzPts val="1900"/>
                        <a:buFont typeface="Arial"/>
                        <a:buNone/>
                      </a:pPr>
                      <a:r>
                        <a:rPr lang="en-IN" sz="1400" b="1" u="none" strike="noStrike" cap="none" dirty="0">
                          <a:latin typeface="Calibri"/>
                          <a:ea typeface="Calibri"/>
                          <a:cs typeface="Calibri"/>
                          <a:sym typeface="Calibri"/>
                        </a:rPr>
                        <a:t>Special Round</a:t>
                      </a:r>
                      <a:endParaRPr sz="1400" b="1" u="none" strike="noStrike" cap="none" dirty="0">
                        <a:latin typeface="Calibri"/>
                        <a:ea typeface="Calibri"/>
                        <a:cs typeface="Calibri"/>
                        <a:sym typeface="Calibri"/>
                      </a:endParaRPr>
                    </a:p>
                  </a:txBody>
                  <a:tcPr marL="7144" marR="7144" marT="7144" marB="7144">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IN" sz="1200" b="1" u="none" strike="noStrike" cap="none"/>
                        <a:t>Base Points</a:t>
                      </a:r>
                      <a:endParaRPr sz="1200" b="1" u="none" strike="noStrike" cap="none"/>
                    </a:p>
                  </a:txBody>
                  <a:tcPr marL="0" marR="0" marT="7144" marB="7144">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169744" lvl="0" indent="0" algn="ctr" rtl="0">
                        <a:lnSpc>
                          <a:spcPct val="115000"/>
                        </a:lnSpc>
                        <a:spcBef>
                          <a:spcPts val="0"/>
                        </a:spcBef>
                        <a:spcAft>
                          <a:spcPts val="0"/>
                        </a:spcAft>
                        <a:buClr>
                          <a:srgbClr val="000000"/>
                        </a:buClr>
                        <a:buSzPts val="1600"/>
                        <a:buFont typeface="Arial"/>
                        <a:buNone/>
                      </a:pPr>
                      <a:r>
                        <a:rPr lang="en-IN" sz="1200" b="1" u="none" strike="noStrike" cap="none"/>
                        <a:t>Bouns</a:t>
                      </a:r>
                      <a:endParaRPr sz="1200" b="1" u="none" strike="noStrike" cap="none"/>
                    </a:p>
                  </a:txBody>
                  <a:tcPr marL="7144" marR="7144" marT="7144" marB="7144">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400"/>
                        <a:buFont typeface="Arial"/>
                        <a:buNone/>
                      </a:pPr>
                      <a:r>
                        <a:rPr lang="en-IN" sz="1100" b="1" u="none" strike="noStrike" cap="none" dirty="0"/>
                        <a:t>Total Points</a:t>
                      </a:r>
                      <a:endParaRPr sz="1100" b="1" u="none" strike="noStrike" cap="none" dirty="0"/>
                    </a:p>
                  </a:txBody>
                  <a:tcPr marL="7144" marR="7144" marT="7144" marB="7144">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678906">
                <a:tc>
                  <a:txBody>
                    <a:bodyPr/>
                    <a:lstStyle/>
                    <a:p>
                      <a:pPr marL="0" marR="0" lvl="0" indent="0" algn="l" rtl="0">
                        <a:lnSpc>
                          <a:spcPct val="115000"/>
                        </a:lnSpc>
                        <a:spcBef>
                          <a:spcPts val="0"/>
                        </a:spcBef>
                        <a:spcAft>
                          <a:spcPts val="0"/>
                        </a:spcAft>
                        <a:buClr>
                          <a:srgbClr val="000000"/>
                        </a:buClr>
                        <a:buSzPts val="1900"/>
                        <a:buFont typeface="Arial"/>
                        <a:buNone/>
                      </a:pPr>
                      <a:r>
                        <a:rPr lang="en-IN" sz="1400" b="1" u="none" strike="noStrike" cap="none" dirty="0">
                          <a:latin typeface="Calibri"/>
                          <a:ea typeface="Calibri"/>
                          <a:cs typeface="Calibri"/>
                          <a:sym typeface="Calibri"/>
                        </a:rPr>
                        <a:t>Social Media (</a:t>
                      </a:r>
                      <a:r>
                        <a:rPr lang="en-IN" sz="1400" b="1" u="none" strike="noStrike" cap="none" dirty="0" err="1">
                          <a:latin typeface="Calibri"/>
                          <a:ea typeface="Calibri"/>
                          <a:cs typeface="Calibri"/>
                          <a:sym typeface="Calibri"/>
                        </a:rPr>
                        <a:t>linkedIn</a:t>
                      </a:r>
                      <a:r>
                        <a:rPr lang="en-IN" sz="1400" b="1" u="none" strike="noStrike" cap="none" dirty="0">
                          <a:latin typeface="Calibri"/>
                          <a:ea typeface="Calibri"/>
                          <a:cs typeface="Calibri"/>
                          <a:sym typeface="Calibri"/>
                        </a:rPr>
                        <a:t> page of earned certificate)</a:t>
                      </a:r>
                      <a:endParaRPr sz="1400" b="1" u="none" strike="noStrike" cap="none" dirty="0">
                        <a:latin typeface="Calibri"/>
                        <a:ea typeface="Calibri"/>
                        <a:cs typeface="Calibri"/>
                        <a:sym typeface="Calibri"/>
                      </a:endParaRPr>
                    </a:p>
                    <a:p>
                      <a:pPr marL="0" marR="0" lvl="0" indent="0" algn="l" rtl="0">
                        <a:lnSpc>
                          <a:spcPct val="115000"/>
                        </a:lnSpc>
                        <a:spcBef>
                          <a:spcPts val="1200"/>
                        </a:spcBef>
                        <a:spcAft>
                          <a:spcPts val="0"/>
                        </a:spcAft>
                        <a:buClr>
                          <a:srgbClr val="000000"/>
                        </a:buClr>
                        <a:buSzPts val="1900"/>
                        <a:buFont typeface="Arial"/>
                        <a:buNone/>
                      </a:pPr>
                      <a:r>
                        <a:rPr lang="en-IN" sz="1400" u="none" strike="noStrike" cap="none" dirty="0">
                          <a:latin typeface="Calibri"/>
                          <a:ea typeface="Calibri"/>
                          <a:cs typeface="Calibri"/>
                          <a:sym typeface="Calibri"/>
                        </a:rPr>
                        <a:t>Likes(1 point / like)  </a:t>
                      </a:r>
                      <a:endParaRPr sz="1400" u="none" strike="noStrike" cap="none" dirty="0">
                        <a:latin typeface="Calibri"/>
                        <a:ea typeface="Calibri"/>
                        <a:cs typeface="Calibri"/>
                        <a:sym typeface="Calibri"/>
                      </a:endParaRPr>
                    </a:p>
                    <a:p>
                      <a:pPr marL="0" marR="0" lvl="0" indent="0" algn="l" rtl="0">
                        <a:lnSpc>
                          <a:spcPct val="115000"/>
                        </a:lnSpc>
                        <a:spcBef>
                          <a:spcPts val="1200"/>
                        </a:spcBef>
                        <a:spcAft>
                          <a:spcPts val="0"/>
                        </a:spcAft>
                        <a:buClr>
                          <a:srgbClr val="000000"/>
                        </a:buClr>
                        <a:buSzPts val="1900"/>
                        <a:buFont typeface="Arial"/>
                        <a:buNone/>
                      </a:pPr>
                      <a:r>
                        <a:rPr lang="en-IN" sz="1400" u="none" strike="noStrike" cap="none" dirty="0">
                          <a:latin typeface="Calibri"/>
                          <a:ea typeface="Calibri"/>
                          <a:cs typeface="Calibri"/>
                          <a:sym typeface="Calibri"/>
                        </a:rPr>
                        <a:t>share(2 point/  shares)  and </a:t>
                      </a:r>
                      <a:endParaRPr sz="1400" u="none" strike="noStrike" cap="none" dirty="0">
                        <a:latin typeface="Calibri"/>
                        <a:ea typeface="Calibri"/>
                        <a:cs typeface="Calibri"/>
                        <a:sym typeface="Calibri"/>
                      </a:endParaRPr>
                    </a:p>
                    <a:p>
                      <a:pPr marL="0" marR="0" lvl="0" indent="0" algn="l" rtl="0">
                        <a:lnSpc>
                          <a:spcPct val="115000"/>
                        </a:lnSpc>
                        <a:spcBef>
                          <a:spcPts val="1200"/>
                        </a:spcBef>
                        <a:spcAft>
                          <a:spcPts val="0"/>
                        </a:spcAft>
                        <a:buClr>
                          <a:srgbClr val="000000"/>
                        </a:buClr>
                        <a:buSzPts val="1900"/>
                        <a:buFont typeface="Arial"/>
                        <a:buNone/>
                      </a:pPr>
                      <a:r>
                        <a:rPr lang="en-IN" sz="1400" u="none" strike="noStrike" cap="none" dirty="0">
                          <a:latin typeface="Calibri"/>
                          <a:ea typeface="Calibri"/>
                          <a:cs typeface="Calibri"/>
                          <a:sym typeface="Calibri"/>
                        </a:rPr>
                        <a:t>comments(5 point  /comments) </a:t>
                      </a:r>
                      <a:endParaRPr sz="1400" u="none" strike="noStrike" cap="none" dirty="0">
                        <a:latin typeface="Calibri"/>
                        <a:ea typeface="Calibri"/>
                        <a:cs typeface="Calibri"/>
                        <a:sym typeface="Calibri"/>
                      </a:endParaRPr>
                    </a:p>
                    <a:p>
                      <a:pPr marL="0" marR="0" lvl="0" indent="0" algn="l" rtl="0">
                        <a:lnSpc>
                          <a:spcPct val="115000"/>
                        </a:lnSpc>
                        <a:spcBef>
                          <a:spcPts val="1200"/>
                        </a:spcBef>
                        <a:spcAft>
                          <a:spcPts val="0"/>
                        </a:spcAft>
                        <a:buClr>
                          <a:srgbClr val="000000"/>
                        </a:buClr>
                        <a:buSzPts val="1500"/>
                        <a:buFont typeface="Arial"/>
                        <a:buNone/>
                      </a:pPr>
                      <a:r>
                        <a:rPr lang="en-IN" sz="1100" u="none" strike="noStrike" cap="none" dirty="0">
                          <a:latin typeface="Calibri"/>
                          <a:ea typeface="Calibri"/>
                          <a:cs typeface="Calibri"/>
                          <a:sym typeface="Calibri"/>
                        </a:rPr>
                        <a:t> </a:t>
                      </a:r>
                      <a:r>
                        <a:rPr lang="en-IN" sz="1400" u="none" strike="noStrike" cap="none" dirty="0">
                          <a:solidFill>
                            <a:schemeClr val="dk1"/>
                          </a:solidFill>
                        </a:rPr>
                        <a:t>Note: Points will be counted if the page is tagged to the SEEE school page.</a:t>
                      </a:r>
                      <a:endParaRPr sz="1100" u="none" strike="noStrike" cap="none" dirty="0">
                        <a:latin typeface="Calibri"/>
                        <a:ea typeface="Calibri"/>
                        <a:cs typeface="Calibri"/>
                        <a:sym typeface="Calibri"/>
                      </a:endParaRPr>
                    </a:p>
                  </a:txBody>
                  <a:tcPr marL="7144" marR="7144" marT="7144" marB="7144">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IN" sz="1200" u="none" strike="noStrike" cap="none"/>
                        <a:t>400</a:t>
                      </a:r>
                      <a:endParaRPr sz="1200" u="none" strike="noStrike" cap="none"/>
                    </a:p>
                  </a:txBody>
                  <a:tcPr marL="0" marR="0" marT="7144" marB="7144"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169744" lvl="0" indent="0" algn="ctr" rtl="0">
                        <a:lnSpc>
                          <a:spcPct val="115000"/>
                        </a:lnSpc>
                        <a:spcBef>
                          <a:spcPts val="0"/>
                        </a:spcBef>
                        <a:spcAft>
                          <a:spcPts val="0"/>
                        </a:spcAft>
                        <a:buClr>
                          <a:srgbClr val="000000"/>
                        </a:buClr>
                        <a:buSzPts val="1600"/>
                        <a:buFont typeface="Arial"/>
                        <a:buNone/>
                      </a:pPr>
                      <a:r>
                        <a:rPr lang="en-IN" sz="1200" u="none" strike="noStrike" cap="none"/>
                        <a:t>Max 2100 (according to mentioned category)</a:t>
                      </a:r>
                      <a:endParaRPr sz="1200" u="none" strike="noStrike" cap="none"/>
                    </a:p>
                  </a:txBody>
                  <a:tcPr marL="7144" marR="7144" marT="7144" marB="7144"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800"/>
                        <a:buFont typeface="Arial"/>
                        <a:buNone/>
                      </a:pPr>
                      <a:r>
                        <a:rPr lang="en-IN" sz="1400" u="none" strike="noStrike" cap="none" dirty="0"/>
                        <a:t>2500</a:t>
                      </a:r>
                      <a:endParaRPr sz="1400" u="none" strike="noStrike" cap="none" dirty="0"/>
                    </a:p>
                  </a:txBody>
                  <a:tcPr marL="7144" marR="7144" marT="7144" marB="7144"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78" name="Google Shape;178;g32ac2e19f51_0_152"/>
          <p:cNvSpPr txBox="1"/>
          <p:nvPr/>
        </p:nvSpPr>
        <p:spPr>
          <a:xfrm>
            <a:off x="932344" y="4432050"/>
            <a:ext cx="4409775" cy="300060"/>
          </a:xfrm>
          <a:prstGeom prst="rect">
            <a:avLst/>
          </a:prstGeom>
          <a:noFill/>
          <a:ln>
            <a:noFill/>
          </a:ln>
        </p:spPr>
        <p:txBody>
          <a:bodyPr spcFirstLastPara="1" wrap="square" lIns="68569" tIns="68569" rIns="68569" bIns="68569" anchor="t" anchorCtr="0">
            <a:spAutoFit/>
          </a:bodyPr>
          <a:lstStyle/>
          <a:p>
            <a:pPr>
              <a:buSzPts val="1400"/>
            </a:pPr>
            <a:endParaRPr sz="105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2ac2e19f51_0_60"/>
          <p:cNvSpPr txBox="1">
            <a:spLocks noGrp="1"/>
          </p:cNvSpPr>
          <p:nvPr>
            <p:ph type="title"/>
          </p:nvPr>
        </p:nvSpPr>
        <p:spPr>
          <a:xfrm>
            <a:off x="628650" y="1131094"/>
            <a:ext cx="7886700" cy="994275"/>
          </a:xfrm>
          <a:prstGeom prst="rect">
            <a:avLst/>
          </a:prstGeom>
          <a:noFill/>
          <a:ln>
            <a:noFill/>
          </a:ln>
        </p:spPr>
        <p:txBody>
          <a:bodyPr spcFirstLastPara="1" wrap="square" lIns="68569" tIns="34275" rIns="68569" bIns="34275" anchor="ctr" anchorCtr="0">
            <a:normAutofit/>
          </a:bodyPr>
          <a:lstStyle/>
          <a:p>
            <a:pPr algn="l">
              <a:lnSpc>
                <a:spcPct val="90000"/>
              </a:lnSpc>
              <a:buSzPts val="1800"/>
            </a:pPr>
            <a:r>
              <a:rPr lang="en-IN"/>
              <a:t>Rewards</a:t>
            </a:r>
            <a:endParaRPr/>
          </a:p>
        </p:txBody>
      </p:sp>
      <p:sp>
        <p:nvSpPr>
          <p:cNvPr id="184" name="Google Shape;184;g32ac2e19f51_0_60"/>
          <p:cNvSpPr txBox="1">
            <a:spLocks noGrp="1"/>
          </p:cNvSpPr>
          <p:nvPr>
            <p:ph type="body" idx="1"/>
          </p:nvPr>
        </p:nvSpPr>
        <p:spPr>
          <a:xfrm>
            <a:off x="628650" y="2283619"/>
            <a:ext cx="7886700" cy="3263400"/>
          </a:xfrm>
          <a:prstGeom prst="rect">
            <a:avLst/>
          </a:prstGeom>
          <a:noFill/>
          <a:ln>
            <a:noFill/>
          </a:ln>
        </p:spPr>
        <p:txBody>
          <a:bodyPr spcFirstLastPara="1" wrap="square" lIns="68569" tIns="34275" rIns="68569" bIns="34275" anchor="t" anchorCtr="0">
            <a:normAutofit/>
          </a:bodyPr>
          <a:lstStyle/>
          <a:p>
            <a:pPr marL="514350" indent="-233363">
              <a:lnSpc>
                <a:spcPct val="90000"/>
              </a:lnSpc>
              <a:spcBef>
                <a:spcPts val="0"/>
              </a:spcBef>
              <a:buSzPts val="3500"/>
            </a:pPr>
            <a:r>
              <a:rPr lang="en-IN" sz="2625">
                <a:latin typeface="Times New Roman"/>
                <a:ea typeface="Times New Roman"/>
                <a:cs typeface="Times New Roman"/>
                <a:sym typeface="Times New Roman"/>
              </a:rPr>
              <a:t>e-Certificate to Winner of each Level</a:t>
            </a:r>
            <a:endParaRPr sz="2625">
              <a:latin typeface="Times New Roman"/>
              <a:ea typeface="Times New Roman"/>
              <a:cs typeface="Times New Roman"/>
              <a:sym typeface="Times New Roman"/>
            </a:endParaRPr>
          </a:p>
          <a:p>
            <a:pPr marL="514350" indent="-252413">
              <a:lnSpc>
                <a:spcPct val="90000"/>
              </a:lnSpc>
              <a:spcBef>
                <a:spcPts val="0"/>
              </a:spcBef>
              <a:buSzPts val="3500"/>
            </a:pPr>
            <a:r>
              <a:rPr lang="en-IN" sz="2625">
                <a:latin typeface="Times New Roman"/>
                <a:ea typeface="Times New Roman"/>
                <a:cs typeface="Times New Roman"/>
                <a:sym typeface="Times New Roman"/>
              </a:rPr>
              <a:t>e-Certificate to Overall winner</a:t>
            </a:r>
            <a:endParaRPr sz="2625">
              <a:latin typeface="Times New Roman"/>
              <a:ea typeface="Times New Roman"/>
              <a:cs typeface="Times New Roman"/>
              <a:sym typeface="Times New Roman"/>
            </a:endParaRPr>
          </a:p>
          <a:p>
            <a:pPr marL="514350" indent="-233363">
              <a:lnSpc>
                <a:spcPct val="90000"/>
              </a:lnSpc>
              <a:spcBef>
                <a:spcPts val="0"/>
              </a:spcBef>
              <a:buSzPts val="3500"/>
            </a:pPr>
            <a:r>
              <a:rPr lang="en-IN" sz="2625">
                <a:latin typeface="Times New Roman"/>
                <a:ea typeface="Times New Roman"/>
                <a:cs typeface="Times New Roman"/>
                <a:sym typeface="Times New Roman"/>
              </a:rPr>
              <a:t>Coffee with HoD Sir for Winner of Department</a:t>
            </a:r>
            <a:endParaRPr sz="2625">
              <a:latin typeface="Times New Roman"/>
              <a:ea typeface="Times New Roman"/>
              <a:cs typeface="Times New Roman"/>
              <a:sym typeface="Times New Roman"/>
            </a:endParaRPr>
          </a:p>
          <a:p>
            <a:pPr marL="514350" indent="-252413">
              <a:lnSpc>
                <a:spcPct val="90000"/>
              </a:lnSpc>
              <a:spcBef>
                <a:spcPts val="0"/>
              </a:spcBef>
              <a:buSzPts val="3500"/>
              <a:buFont typeface="Times New Roman"/>
              <a:buChar char="•"/>
            </a:pPr>
            <a:endParaRPr sz="2625">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9" descr="http://www.anxiety.org/sites/default/files/contentpathway/signs-of-anxiety_0.jpg"/>
          <p:cNvPicPr preferRelativeResize="0"/>
          <p:nvPr/>
        </p:nvPicPr>
        <p:blipFill rotWithShape="1">
          <a:blip r:embed="rId3">
            <a:alphaModFix/>
          </a:blip>
          <a:srcRect/>
          <a:stretch/>
        </p:blipFill>
        <p:spPr>
          <a:xfrm>
            <a:off x="6762750" y="4476750"/>
            <a:ext cx="2381250" cy="2381250"/>
          </a:xfrm>
          <a:prstGeom prst="rect">
            <a:avLst/>
          </a:prstGeom>
          <a:noFill/>
          <a:ln>
            <a:noFill/>
          </a:ln>
        </p:spPr>
      </p:pic>
      <p:sp>
        <p:nvSpPr>
          <p:cNvPr id="156" name="Google Shape;156;p1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US" sz="4800" b="0" i="0" u="none">
                <a:solidFill>
                  <a:srgbClr val="C00000"/>
                </a:solidFill>
                <a:latin typeface="Calibri"/>
                <a:ea typeface="Calibri"/>
                <a:cs typeface="Calibri"/>
                <a:sym typeface="Calibri"/>
              </a:rPr>
              <a:t>The hitch…</a:t>
            </a:r>
            <a:endParaRPr/>
          </a:p>
        </p:txBody>
      </p:sp>
      <p:cxnSp>
        <p:nvCxnSpPr>
          <p:cNvPr id="157" name="Google Shape;157;p19"/>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158" name="Google Shape;158;p19"/>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4" imgW="1676400" imgH="679450" progId="">
                  <p:embed/>
                </p:oleObj>
              </mc:Choice>
              <mc:Fallback>
                <p:oleObj r:id="rId4" imgW="1676400" imgH="679450" progId="">
                  <p:embed/>
                  <p:pic>
                    <p:nvPicPr>
                      <p:cNvPr id="158" name="Google Shape;158;p19"/>
                      <p:cNvPicPr preferRelativeResize="0"/>
                      <p:nvPr/>
                    </p:nvPicPr>
                    <p:blipFill rotWithShape="1">
                      <a:blip r:embed="rId5">
                        <a:alphaModFix/>
                      </a:blip>
                      <a:srcRect/>
                      <a:stretch/>
                    </p:blipFill>
                    <p:spPr>
                      <a:xfrm>
                        <a:off x="7391400" y="85725"/>
                        <a:ext cx="1676400" cy="679450"/>
                      </a:xfrm>
                      <a:prstGeom prst="rect">
                        <a:avLst/>
                      </a:prstGeom>
                      <a:noFill/>
                      <a:ln>
                        <a:noFill/>
                      </a:ln>
                    </p:spPr>
                  </p:pic>
                </p:oleObj>
              </mc:Fallback>
            </mc:AlternateContent>
          </a:graphicData>
        </a:graphic>
      </p:graphicFrame>
      <p:sp>
        <p:nvSpPr>
          <p:cNvPr id="159" name="Google Shape;159;p19"/>
          <p:cNvSpPr txBox="1"/>
          <p:nvPr/>
        </p:nvSpPr>
        <p:spPr>
          <a:xfrm>
            <a:off x="2051050" y="2133600"/>
            <a:ext cx="1873250" cy="574675"/>
          </a:xfrm>
          <a:prstGeom prst="rect">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60" name="Google Shape;160;p19"/>
          <p:cNvSpPr txBox="1"/>
          <p:nvPr/>
        </p:nvSpPr>
        <p:spPr>
          <a:xfrm>
            <a:off x="584200" y="1628775"/>
            <a:ext cx="8096250" cy="2924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200"/>
              <a:buFont typeface="Calibri"/>
              <a:buNone/>
            </a:pPr>
            <a:r>
              <a:rPr lang="en-US" sz="3200" b="0" i="0" u="none" dirty="0">
                <a:solidFill>
                  <a:srgbClr val="FF0000"/>
                </a:solidFill>
                <a:latin typeface="Calibri"/>
                <a:ea typeface="Calibri"/>
                <a:cs typeface="Calibri"/>
                <a:sym typeface="Calibri"/>
              </a:rPr>
              <a:t>The BURNING questions in mind…</a:t>
            </a:r>
            <a:endParaRPr dirty="0"/>
          </a:p>
          <a:p>
            <a:pPr marL="0" marR="0" lvl="0" indent="0" algn="l" rtl="0">
              <a:lnSpc>
                <a:spcPct val="100000"/>
              </a:lnSpc>
              <a:spcBef>
                <a:spcPts val="0"/>
              </a:spcBef>
              <a:spcAft>
                <a:spcPts val="0"/>
              </a:spcAft>
              <a:buClr>
                <a:schemeClr val="dk1"/>
              </a:buClr>
              <a:buSzPts val="3200"/>
              <a:buFont typeface="Arial"/>
              <a:buNone/>
            </a:pPr>
            <a:endParaRPr sz="3200" b="1" i="0" u="none" dirty="0">
              <a:solidFill>
                <a:schemeClr val="dk1"/>
              </a:solidFill>
              <a:latin typeface="Calibri"/>
              <a:ea typeface="Calibri"/>
              <a:cs typeface="Calibri"/>
              <a:sym typeface="Calibri"/>
            </a:endParaRPr>
          </a:p>
          <a:p>
            <a:pPr marL="0" marR="0" lvl="0" indent="-177800" algn="l" rtl="0">
              <a:lnSpc>
                <a:spcPct val="100000"/>
              </a:lnSpc>
              <a:spcBef>
                <a:spcPts val="0"/>
              </a:spcBef>
              <a:spcAft>
                <a:spcPts val="0"/>
              </a:spcAft>
              <a:buClr>
                <a:srgbClr val="C00000"/>
              </a:buClr>
              <a:buSzPts val="2800"/>
              <a:buFont typeface="Arial"/>
              <a:buChar char="•"/>
            </a:pPr>
            <a:r>
              <a:rPr lang="en-US" sz="2800" b="1" i="0" u="none" dirty="0">
                <a:solidFill>
                  <a:schemeClr val="bg2"/>
                </a:solidFill>
                <a:latin typeface="Calibri"/>
                <a:ea typeface="Calibri"/>
                <a:cs typeface="Calibri"/>
                <a:sym typeface="Calibri"/>
              </a:rPr>
              <a:t>Oh no…  Why another Programming Language ?</a:t>
            </a:r>
            <a:endParaRPr dirty="0">
              <a:solidFill>
                <a:schemeClr val="bg2"/>
              </a:solidFill>
            </a:endParaRPr>
          </a:p>
          <a:p>
            <a:pPr marL="0" marR="0" lvl="0" indent="0" algn="l" rtl="0">
              <a:lnSpc>
                <a:spcPct val="100000"/>
              </a:lnSpc>
              <a:spcBef>
                <a:spcPts val="0"/>
              </a:spcBef>
              <a:spcAft>
                <a:spcPts val="0"/>
              </a:spcAft>
              <a:buClr>
                <a:schemeClr val="dk1"/>
              </a:buClr>
              <a:buSzPts val="1800"/>
              <a:buFont typeface="Arial"/>
              <a:buNone/>
            </a:pPr>
            <a:endParaRPr sz="1800" b="1" i="0" u="none" dirty="0">
              <a:solidFill>
                <a:schemeClr val="bg2"/>
              </a:solidFill>
              <a:latin typeface="Calibri"/>
              <a:ea typeface="Calibri"/>
              <a:cs typeface="Calibri"/>
              <a:sym typeface="Calibri"/>
            </a:endParaRPr>
          </a:p>
          <a:p>
            <a:pPr marL="0" marR="0" lvl="0" indent="-177800" algn="l" rtl="0">
              <a:lnSpc>
                <a:spcPct val="100000"/>
              </a:lnSpc>
              <a:spcBef>
                <a:spcPts val="0"/>
              </a:spcBef>
              <a:spcAft>
                <a:spcPts val="0"/>
              </a:spcAft>
              <a:buClr>
                <a:srgbClr val="C00000"/>
              </a:buClr>
              <a:buSzPts val="2800"/>
              <a:buFont typeface="Arial"/>
              <a:buChar char="•"/>
            </a:pPr>
            <a:r>
              <a:rPr lang="en-US" sz="2800" b="1" i="0" u="none" dirty="0">
                <a:solidFill>
                  <a:schemeClr val="bg2"/>
                </a:solidFill>
                <a:latin typeface="Calibri"/>
                <a:ea typeface="Calibri"/>
                <a:cs typeface="Calibri"/>
                <a:sym typeface="Calibri"/>
              </a:rPr>
              <a:t>What would we do with it, we already know C?</a:t>
            </a:r>
            <a:endParaRPr dirty="0">
              <a:solidFill>
                <a:schemeClr val="bg2"/>
              </a:solidFill>
            </a:endParaRPr>
          </a:p>
          <a:p>
            <a:pPr marL="0" marR="0" lvl="0" indent="0" algn="l" rtl="0">
              <a:lnSpc>
                <a:spcPct val="100000"/>
              </a:lnSpc>
              <a:spcBef>
                <a:spcPts val="0"/>
              </a:spcBef>
              <a:spcAft>
                <a:spcPts val="0"/>
              </a:spcAft>
              <a:buClr>
                <a:schemeClr val="dk1"/>
              </a:buClr>
              <a:buSzPts val="1800"/>
              <a:buFont typeface="Arial"/>
              <a:buNone/>
            </a:pPr>
            <a:endParaRPr sz="1800" b="1" i="0" u="none" dirty="0">
              <a:solidFill>
                <a:schemeClr val="bg2"/>
              </a:solidFill>
              <a:latin typeface="Calibri"/>
              <a:ea typeface="Calibri"/>
              <a:cs typeface="Calibri"/>
              <a:sym typeface="Calibri"/>
            </a:endParaRPr>
          </a:p>
          <a:p>
            <a:pPr marL="0" marR="0" lvl="0" indent="-177800" algn="l" rtl="0">
              <a:lnSpc>
                <a:spcPct val="100000"/>
              </a:lnSpc>
              <a:spcBef>
                <a:spcPts val="0"/>
              </a:spcBef>
              <a:spcAft>
                <a:spcPts val="0"/>
              </a:spcAft>
              <a:buClr>
                <a:srgbClr val="C00000"/>
              </a:buClr>
              <a:buSzPts val="2800"/>
              <a:buFont typeface="Arial"/>
              <a:buChar char="•"/>
            </a:pPr>
            <a:r>
              <a:rPr lang="en-US" sz="2800" b="1" i="0" u="none" dirty="0">
                <a:solidFill>
                  <a:schemeClr val="bg2"/>
                </a:solidFill>
                <a:latin typeface="Calibri"/>
                <a:ea typeface="Calibri"/>
                <a:cs typeface="Calibri"/>
                <a:sym typeface="Calibri"/>
              </a:rPr>
              <a:t>Will it really help improve my programming skills?</a:t>
            </a:r>
            <a:endParaRPr dirty="0">
              <a:solidFill>
                <a:schemeClr val="bg2"/>
              </a:solidFill>
            </a:endParaRPr>
          </a:p>
        </p:txBody>
      </p:sp>
      <p:sp>
        <p:nvSpPr>
          <p:cNvPr id="161" name="Google Shape;161;p19"/>
          <p:cNvSpPr txBox="1"/>
          <p:nvPr/>
        </p:nvSpPr>
        <p:spPr>
          <a:xfrm>
            <a:off x="179387" y="6524625"/>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9"/>
                                        </p:tgtEl>
                                      </p:cBhvr>
                                    </p:animEffect>
                                    <p:set>
                                      <p:cBhvr>
                                        <p:cTn id="7" dur="1" fill="hold">
                                          <p:stCondLst>
                                            <p:cond delay="500"/>
                                          </p:stCondLst>
                                        </p:cTn>
                                        <p:tgtEl>
                                          <p:spTgt spid="1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US" sz="4800" b="0" i="0" u="none">
                <a:solidFill>
                  <a:srgbClr val="C00000"/>
                </a:solidFill>
                <a:latin typeface="Calibri"/>
                <a:ea typeface="Calibri"/>
                <a:cs typeface="Calibri"/>
                <a:sym typeface="Calibri"/>
              </a:rPr>
              <a:t>A Better C</a:t>
            </a:r>
            <a:endParaRPr/>
          </a:p>
        </p:txBody>
      </p:sp>
      <p:cxnSp>
        <p:nvCxnSpPr>
          <p:cNvPr id="167" name="Google Shape;167;p20"/>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168" name="Google Shape;168;p20"/>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168" name="Google Shape;168;p20"/>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169" name="Google Shape;169;p20"/>
          <p:cNvSpPr txBox="1"/>
          <p:nvPr/>
        </p:nvSpPr>
        <p:spPr>
          <a:xfrm>
            <a:off x="2051050" y="2133600"/>
            <a:ext cx="1873250" cy="574675"/>
          </a:xfrm>
          <a:prstGeom prst="rect">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70" name="Google Shape;170;p20"/>
          <p:cNvSpPr txBox="1"/>
          <p:nvPr/>
        </p:nvSpPr>
        <p:spPr>
          <a:xfrm>
            <a:off x="584200" y="1492250"/>
            <a:ext cx="8258175" cy="4586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600"/>
              <a:buFont typeface="Calibri"/>
              <a:buNone/>
            </a:pPr>
            <a:r>
              <a:rPr lang="en-US" sz="3600" b="0" i="0" u="none">
                <a:solidFill>
                  <a:srgbClr val="FF0000"/>
                </a:solidFill>
                <a:latin typeface="Calibri"/>
                <a:ea typeface="Calibri"/>
                <a:cs typeface="Calibri"/>
                <a:sym typeface="Calibri"/>
              </a:rPr>
              <a:t>C++</a:t>
            </a:r>
            <a:endParaRPr/>
          </a:p>
          <a:p>
            <a:pPr marL="457200" marR="0" lvl="1" indent="-177800" algn="l" rtl="0">
              <a:lnSpc>
                <a:spcPct val="100000"/>
              </a:lnSpc>
              <a:spcBef>
                <a:spcPts val="0"/>
              </a:spcBef>
              <a:spcAft>
                <a:spcPts val="0"/>
              </a:spcAft>
              <a:buClr>
                <a:srgbClr val="17375E"/>
              </a:buClr>
              <a:buSzPts val="2800"/>
              <a:buFont typeface="Noto Sans Symbols"/>
              <a:buChar char="❑"/>
            </a:pPr>
            <a:r>
              <a:rPr lang="en-US" sz="2800" b="0" i="0" u="none" strike="noStrike" cap="none">
                <a:solidFill>
                  <a:srgbClr val="17375E"/>
                </a:solidFill>
                <a:latin typeface="Calibri"/>
                <a:ea typeface="Calibri"/>
                <a:cs typeface="Calibri"/>
                <a:sym typeface="Calibri"/>
              </a:rPr>
              <a:t>Improves on many of C's features</a:t>
            </a:r>
            <a:endParaRPr/>
          </a:p>
          <a:p>
            <a:pPr marL="457200" marR="0" lvl="1" indent="-177800" algn="l" rtl="0">
              <a:lnSpc>
                <a:spcPct val="100000"/>
              </a:lnSpc>
              <a:spcBef>
                <a:spcPts val="0"/>
              </a:spcBef>
              <a:spcAft>
                <a:spcPts val="0"/>
              </a:spcAft>
              <a:buClr>
                <a:srgbClr val="17375E"/>
              </a:buClr>
              <a:buSzPts val="2800"/>
              <a:buFont typeface="Noto Sans Symbols"/>
              <a:buChar char="❑"/>
            </a:pPr>
            <a:r>
              <a:rPr lang="en-US" sz="2800" b="0" i="0" u="none" strike="noStrike" cap="none">
                <a:solidFill>
                  <a:srgbClr val="17375E"/>
                </a:solidFill>
                <a:latin typeface="Calibri"/>
                <a:ea typeface="Calibri"/>
                <a:cs typeface="Calibri"/>
                <a:sym typeface="Calibri"/>
              </a:rPr>
              <a:t>Has object-oriented capabilities</a:t>
            </a:r>
            <a:endParaRPr/>
          </a:p>
          <a:p>
            <a:pPr marL="914400" marR="0" lvl="2" indent="-177800" algn="l" rtl="0">
              <a:lnSpc>
                <a:spcPct val="100000"/>
              </a:lnSpc>
              <a:spcBef>
                <a:spcPts val="0"/>
              </a:spcBef>
              <a:spcAft>
                <a:spcPts val="0"/>
              </a:spcAft>
              <a:buClr>
                <a:srgbClr val="17375E"/>
              </a:buClr>
              <a:buSzPts val="2800"/>
              <a:buFont typeface="Arial"/>
              <a:buChar char="•"/>
            </a:pPr>
            <a:r>
              <a:rPr lang="en-US" sz="2800" b="0" i="0" u="none" strike="noStrike" cap="none">
                <a:solidFill>
                  <a:srgbClr val="17375E"/>
                </a:solidFill>
                <a:latin typeface="Calibri"/>
                <a:ea typeface="Calibri"/>
                <a:cs typeface="Calibri"/>
                <a:sym typeface="Calibri"/>
              </a:rPr>
              <a:t>Increases software quality and reusability</a:t>
            </a:r>
            <a:endParaRPr/>
          </a:p>
          <a:p>
            <a:pPr marL="457200" marR="0" lvl="1" indent="-177800" algn="l" rtl="0">
              <a:lnSpc>
                <a:spcPct val="100000"/>
              </a:lnSpc>
              <a:spcBef>
                <a:spcPts val="0"/>
              </a:spcBef>
              <a:spcAft>
                <a:spcPts val="0"/>
              </a:spcAft>
              <a:buClr>
                <a:srgbClr val="17375E"/>
              </a:buClr>
              <a:buSzPts val="2800"/>
              <a:buFont typeface="Noto Sans Symbols"/>
              <a:buChar char="❑"/>
            </a:pPr>
            <a:r>
              <a:rPr lang="en-US" sz="2800" b="0" i="0" u="none" strike="noStrike" cap="none">
                <a:solidFill>
                  <a:srgbClr val="17375E"/>
                </a:solidFill>
                <a:latin typeface="Calibri"/>
                <a:ea typeface="Calibri"/>
                <a:cs typeface="Calibri"/>
                <a:sym typeface="Calibri"/>
              </a:rPr>
              <a:t>Developed by Bjarne Stroustrup at Bell Labs</a:t>
            </a:r>
            <a:endParaRPr/>
          </a:p>
          <a:p>
            <a:pPr marL="914400" marR="0" lvl="2" indent="-177800" algn="l" rtl="0">
              <a:lnSpc>
                <a:spcPct val="100000"/>
              </a:lnSpc>
              <a:spcBef>
                <a:spcPts val="0"/>
              </a:spcBef>
              <a:spcAft>
                <a:spcPts val="0"/>
              </a:spcAft>
              <a:buClr>
                <a:srgbClr val="17375E"/>
              </a:buClr>
              <a:buSzPts val="2800"/>
              <a:buFont typeface="Arial"/>
              <a:buChar char="•"/>
            </a:pPr>
            <a:r>
              <a:rPr lang="en-US" sz="2800" b="0" i="0" u="none" strike="noStrike" cap="none">
                <a:solidFill>
                  <a:srgbClr val="17375E"/>
                </a:solidFill>
                <a:latin typeface="Calibri"/>
                <a:ea typeface="Calibri"/>
                <a:cs typeface="Calibri"/>
                <a:sym typeface="Calibri"/>
              </a:rPr>
              <a:t>Called "C with classes“ an enhanced version of C</a:t>
            </a:r>
            <a:endParaRPr/>
          </a:p>
          <a:p>
            <a:pPr marL="457200" marR="0" lvl="1" indent="-177800" algn="l" rtl="0">
              <a:lnSpc>
                <a:spcPct val="100000"/>
              </a:lnSpc>
              <a:spcBef>
                <a:spcPts val="0"/>
              </a:spcBef>
              <a:spcAft>
                <a:spcPts val="0"/>
              </a:spcAft>
              <a:buClr>
                <a:srgbClr val="17375E"/>
              </a:buClr>
              <a:buSzPts val="2800"/>
              <a:buFont typeface="Noto Sans Symbols"/>
              <a:buChar char="❑"/>
            </a:pPr>
            <a:r>
              <a:rPr lang="en-US" sz="2800" b="0" i="0" u="none" strike="noStrike" cap="none">
                <a:solidFill>
                  <a:srgbClr val="17375E"/>
                </a:solidFill>
                <a:latin typeface="Calibri"/>
                <a:ea typeface="Calibri"/>
                <a:cs typeface="Calibri"/>
                <a:sym typeface="Calibri"/>
              </a:rPr>
              <a:t>Superset of C</a:t>
            </a:r>
            <a:endParaRPr/>
          </a:p>
          <a:p>
            <a:pPr marL="914400" marR="0" lvl="2" indent="-177800" algn="l" rtl="0">
              <a:lnSpc>
                <a:spcPct val="100000"/>
              </a:lnSpc>
              <a:spcBef>
                <a:spcPts val="0"/>
              </a:spcBef>
              <a:spcAft>
                <a:spcPts val="0"/>
              </a:spcAft>
              <a:buClr>
                <a:srgbClr val="17375E"/>
              </a:buClr>
              <a:buSzPts val="2800"/>
              <a:buFont typeface="Arial"/>
              <a:buChar char="•"/>
            </a:pPr>
            <a:r>
              <a:rPr lang="en-US" sz="2800" b="0" i="0" u="none" strike="noStrike" cap="none">
                <a:solidFill>
                  <a:srgbClr val="17375E"/>
                </a:solidFill>
                <a:latin typeface="Calibri"/>
                <a:ea typeface="Calibri"/>
                <a:cs typeface="Calibri"/>
                <a:sym typeface="Calibri"/>
              </a:rPr>
              <a:t>Can use a C++ compiler to compile C programs</a:t>
            </a:r>
            <a:endParaRPr/>
          </a:p>
          <a:p>
            <a:pPr marL="914400" marR="0" lvl="2" indent="-177800" algn="l" rtl="0">
              <a:lnSpc>
                <a:spcPct val="100000"/>
              </a:lnSpc>
              <a:spcBef>
                <a:spcPts val="0"/>
              </a:spcBef>
              <a:spcAft>
                <a:spcPts val="0"/>
              </a:spcAft>
              <a:buClr>
                <a:srgbClr val="17375E"/>
              </a:buClr>
              <a:buSzPts val="2800"/>
              <a:buFont typeface="Arial"/>
              <a:buChar char="•"/>
            </a:pPr>
            <a:r>
              <a:rPr lang="en-US" sz="2800" b="0" i="0" u="none" strike="noStrike" cap="none">
                <a:solidFill>
                  <a:srgbClr val="17375E"/>
                </a:solidFill>
                <a:latin typeface="Calibri"/>
                <a:ea typeface="Calibri"/>
                <a:cs typeface="Calibri"/>
                <a:sym typeface="Calibri"/>
              </a:rPr>
              <a:t>Gradually evolve the C programs to C++</a:t>
            </a:r>
            <a:endParaRPr/>
          </a:p>
          <a:p>
            <a:pPr marL="0" marR="0" lvl="0" indent="0" algn="l" rtl="0">
              <a:lnSpc>
                <a:spcPct val="100000"/>
              </a:lnSpc>
              <a:spcBef>
                <a:spcPts val="0"/>
              </a:spcBef>
              <a:spcAft>
                <a:spcPts val="0"/>
              </a:spcAft>
              <a:buNone/>
            </a:pPr>
            <a:endParaRPr sz="2800" b="0" i="0" u="none" strike="noStrike" cap="none">
              <a:solidFill>
                <a:srgbClr val="17375E"/>
              </a:solidFill>
              <a:latin typeface="Calibri"/>
              <a:ea typeface="Calibri"/>
              <a:cs typeface="Calibri"/>
              <a:sym typeface="Calibri"/>
            </a:endParaRPr>
          </a:p>
        </p:txBody>
      </p:sp>
      <p:sp>
        <p:nvSpPr>
          <p:cNvPr id="171" name="Google Shape;171;p20"/>
          <p:cNvSpPr txBox="1"/>
          <p:nvPr/>
        </p:nvSpPr>
        <p:spPr>
          <a:xfrm>
            <a:off x="4191000" y="6188075"/>
            <a:ext cx="5648325"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Calibri"/>
              <a:buNone/>
            </a:pPr>
            <a:r>
              <a:rPr lang="en-US" sz="2800" b="1" i="0" u="none">
                <a:solidFill>
                  <a:schemeClr val="dk1"/>
                </a:solidFill>
                <a:latin typeface="Calibri"/>
                <a:ea typeface="Calibri"/>
                <a:cs typeface="Calibri"/>
                <a:sym typeface="Calibri"/>
              </a:rPr>
              <a:t>Towards better </a:t>
            </a:r>
            <a:r>
              <a:rPr lang="en-US" sz="2800" b="1" i="0" u="none">
                <a:solidFill>
                  <a:srgbClr val="FF0000"/>
                </a:solidFill>
                <a:latin typeface="Calibri"/>
                <a:ea typeface="Calibri"/>
                <a:cs typeface="Calibri"/>
                <a:sym typeface="Calibri"/>
              </a:rPr>
              <a:t>programming</a:t>
            </a:r>
            <a:r>
              <a:rPr lang="en-US" sz="2800" b="1" i="0" u="none">
                <a:solidFill>
                  <a:schemeClr val="dk1"/>
                </a:solidFill>
                <a:latin typeface="Calibri"/>
                <a:ea typeface="Calibri"/>
                <a:cs typeface="Calibri"/>
                <a:sym typeface="Calibri"/>
              </a:rPr>
              <a:t>….</a:t>
            </a:r>
            <a:endParaRPr/>
          </a:p>
        </p:txBody>
      </p:sp>
      <p:sp>
        <p:nvSpPr>
          <p:cNvPr id="172" name="Google Shape;172;p20"/>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9"/>
                                        </p:tgtEl>
                                      </p:cBhvr>
                                    </p:animEffect>
                                    <p:set>
                                      <p:cBhvr>
                                        <p:cTn id="7" dur="1" fill="hold">
                                          <p:stCondLst>
                                            <p:cond delay="500"/>
                                          </p:stCondLst>
                                        </p:cTn>
                                        <p:tgtEl>
                                          <p:spTgt spid="1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10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457200" y="274637"/>
            <a:ext cx="8229600" cy="8683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E46C0A"/>
              </a:buClr>
              <a:buSzPts val="4000"/>
              <a:buFont typeface="Times New Roman"/>
              <a:buNone/>
            </a:pPr>
            <a:r>
              <a:rPr lang="en-US" sz="4000" b="1" i="0" u="none">
                <a:solidFill>
                  <a:srgbClr val="E46C0A"/>
                </a:solidFill>
                <a:latin typeface="Times New Roman"/>
                <a:ea typeface="Times New Roman"/>
                <a:cs typeface="Times New Roman"/>
                <a:sym typeface="Times New Roman"/>
              </a:rPr>
              <a:t>Unit 1: Concepts and Basics of C++ Programming</a:t>
            </a:r>
            <a:endParaRPr/>
          </a:p>
        </p:txBody>
      </p:sp>
      <p:cxnSp>
        <p:nvCxnSpPr>
          <p:cNvPr id="178" name="Google Shape;178;p21"/>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179" name="Google Shape;179;p2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179" name="Google Shape;179;p21"/>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180" name="Google Shape;180;p21"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1" name="Google Shape;181;p21"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82" name="Google Shape;182;p21"/>
          <p:cNvSpPr txBox="1"/>
          <p:nvPr/>
        </p:nvSpPr>
        <p:spPr>
          <a:xfrm>
            <a:off x="1447800" y="6019800"/>
            <a:ext cx="6183312"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2060"/>
              </a:buClr>
              <a:buSzPts val="2400"/>
              <a:buFont typeface="Calibri"/>
              <a:buNone/>
            </a:pPr>
            <a:r>
              <a:rPr lang="en-US" sz="2400" b="1" i="0" u="none">
                <a:solidFill>
                  <a:srgbClr val="002060"/>
                </a:solidFill>
                <a:latin typeface="Calibri"/>
                <a:ea typeface="Calibri"/>
                <a:cs typeface="Calibri"/>
                <a:sym typeface="Calibri"/>
              </a:rPr>
              <a:t>Bring in through </a:t>
            </a:r>
            <a:r>
              <a:rPr lang="en-US" sz="2400" b="1" i="0" u="none">
                <a:solidFill>
                  <a:srgbClr val="FF0000"/>
                </a:solidFill>
                <a:latin typeface="Calibri"/>
                <a:ea typeface="Calibri"/>
                <a:cs typeface="Calibri"/>
                <a:sym typeface="Calibri"/>
              </a:rPr>
              <a:t>cin</a:t>
            </a:r>
            <a:r>
              <a:rPr lang="en-US" sz="2400" b="1" i="0" u="none">
                <a:solidFill>
                  <a:srgbClr val="002060"/>
                </a:solidFill>
                <a:latin typeface="Calibri"/>
                <a:ea typeface="Calibri"/>
                <a:cs typeface="Calibri"/>
                <a:sym typeface="Calibri"/>
              </a:rPr>
              <a:t> and Take out through </a:t>
            </a:r>
            <a:r>
              <a:rPr lang="en-US" sz="2400" b="1" i="0" u="none">
                <a:solidFill>
                  <a:srgbClr val="FF0000"/>
                </a:solidFill>
                <a:latin typeface="Calibri"/>
                <a:ea typeface="Calibri"/>
                <a:cs typeface="Calibri"/>
                <a:sym typeface="Calibri"/>
              </a:rPr>
              <a:t>cout</a:t>
            </a:r>
            <a:endParaRPr/>
          </a:p>
        </p:txBody>
      </p:sp>
      <p:sp>
        <p:nvSpPr>
          <p:cNvPr id="183" name="Google Shape;183;p21"/>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84" name="Google Shape;184;p21" descr="http://img.c4learn.com/2012/03/extraction-operator-cin-Accepting-input-from-user.png"/>
          <p:cNvPicPr preferRelativeResize="0"/>
          <p:nvPr/>
        </p:nvPicPr>
        <p:blipFill rotWithShape="1">
          <a:blip r:embed="rId5">
            <a:alphaModFix/>
          </a:blip>
          <a:srcRect/>
          <a:stretch/>
        </p:blipFill>
        <p:spPr>
          <a:xfrm>
            <a:off x="533400" y="1600200"/>
            <a:ext cx="3581400" cy="1908175"/>
          </a:xfrm>
          <a:prstGeom prst="rect">
            <a:avLst/>
          </a:prstGeom>
          <a:noFill/>
          <a:ln>
            <a:noFill/>
          </a:ln>
        </p:spPr>
      </p:pic>
      <p:pic>
        <p:nvPicPr>
          <p:cNvPr id="185" name="Google Shape;185;p21" descr="http://img.c4learn.com/2012/03/Cout-Operator-in-C++-Insertion-Operator.png"/>
          <p:cNvPicPr preferRelativeResize="0"/>
          <p:nvPr/>
        </p:nvPicPr>
        <p:blipFill rotWithShape="1">
          <a:blip r:embed="rId6">
            <a:alphaModFix/>
          </a:blip>
          <a:srcRect/>
          <a:stretch/>
        </p:blipFill>
        <p:spPr>
          <a:xfrm>
            <a:off x="4419600" y="1600200"/>
            <a:ext cx="3657600" cy="1905000"/>
          </a:xfrm>
          <a:prstGeom prst="rect">
            <a:avLst/>
          </a:prstGeom>
          <a:noFill/>
          <a:ln>
            <a:noFill/>
          </a:ln>
        </p:spPr>
      </p:pic>
      <p:pic>
        <p:nvPicPr>
          <p:cNvPr id="186" name="Google Shape;186;p21" descr="http://itblogs.org/wp-content/uploads/2012/10/cin-cout.jpg"/>
          <p:cNvPicPr preferRelativeResize="0"/>
          <p:nvPr/>
        </p:nvPicPr>
        <p:blipFill rotWithShape="1">
          <a:blip r:embed="rId7">
            <a:alphaModFix/>
          </a:blip>
          <a:srcRect/>
          <a:stretch/>
        </p:blipFill>
        <p:spPr>
          <a:xfrm>
            <a:off x="3200400" y="3124200"/>
            <a:ext cx="2133600" cy="2844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500"/>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46C0A"/>
              </a:buClr>
              <a:buSzPts val="4800"/>
              <a:buFont typeface="Calibri"/>
              <a:buNone/>
            </a:pPr>
            <a:r>
              <a:rPr lang="en-US" sz="4800" b="0" i="0" u="none">
                <a:solidFill>
                  <a:srgbClr val="E46C0A"/>
                </a:solidFill>
                <a:latin typeface="Calibri"/>
                <a:ea typeface="Calibri"/>
                <a:cs typeface="Calibri"/>
                <a:sym typeface="Calibri"/>
              </a:rPr>
              <a:t>Object ,Object and Object</a:t>
            </a:r>
            <a:endParaRPr/>
          </a:p>
        </p:txBody>
      </p:sp>
      <p:cxnSp>
        <p:nvCxnSpPr>
          <p:cNvPr id="192" name="Google Shape;192;p22"/>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193" name="Google Shape;193;p22"/>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193" name="Google Shape;193;p22"/>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194" name="Google Shape;194;p22"/>
          <p:cNvSpPr txBox="1"/>
          <p:nvPr/>
        </p:nvSpPr>
        <p:spPr>
          <a:xfrm>
            <a:off x="2051050" y="2133600"/>
            <a:ext cx="1873250" cy="574675"/>
          </a:xfrm>
          <a:prstGeom prst="rect">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5" name="Google Shape;195;p22"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6" name="Google Shape;196;p22"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7" name="Google Shape;197;p22"/>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98" name="Google Shape;198;p22"/>
          <p:cNvSpPr txBox="1"/>
          <p:nvPr/>
        </p:nvSpPr>
        <p:spPr>
          <a:xfrm>
            <a:off x="381000" y="1371600"/>
            <a:ext cx="7924800" cy="2554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Calibri"/>
              <a:buNone/>
            </a:pPr>
            <a:r>
              <a:rPr lang="en-US" sz="3200" b="0" i="0" u="none">
                <a:solidFill>
                  <a:schemeClr val="dk1"/>
                </a:solidFill>
                <a:latin typeface="Calibri"/>
                <a:ea typeface="Calibri"/>
                <a:cs typeface="Calibri"/>
                <a:sym typeface="Calibri"/>
              </a:rPr>
              <a:t>A student, a professor</a:t>
            </a:r>
            <a:endParaRPr/>
          </a:p>
          <a:p>
            <a:pPr marL="0" marR="0" lvl="0" indent="0" algn="l" rtl="0">
              <a:lnSpc>
                <a:spcPct val="100000"/>
              </a:lnSpc>
              <a:spcBef>
                <a:spcPts val="0"/>
              </a:spcBef>
              <a:spcAft>
                <a:spcPts val="0"/>
              </a:spcAft>
              <a:buClr>
                <a:schemeClr val="dk1"/>
              </a:buClr>
              <a:buSzPts val="3200"/>
              <a:buFont typeface="Calibri"/>
              <a:buNone/>
            </a:pPr>
            <a:r>
              <a:rPr lang="en-US" sz="3200" b="0" i="0" u="none">
                <a:solidFill>
                  <a:schemeClr val="dk1"/>
                </a:solidFill>
                <a:latin typeface="Calibri"/>
                <a:ea typeface="Calibri"/>
                <a:cs typeface="Calibri"/>
                <a:sym typeface="Calibri"/>
              </a:rPr>
              <a:t>A desk, a chair, a classroom, a building</a:t>
            </a:r>
            <a:endParaRPr/>
          </a:p>
          <a:p>
            <a:pPr marL="0" marR="0" lvl="0" indent="0" algn="l" rtl="0">
              <a:lnSpc>
                <a:spcPct val="100000"/>
              </a:lnSpc>
              <a:spcBef>
                <a:spcPts val="0"/>
              </a:spcBef>
              <a:spcAft>
                <a:spcPts val="0"/>
              </a:spcAft>
              <a:buClr>
                <a:schemeClr val="dk1"/>
              </a:buClr>
              <a:buSzPts val="3200"/>
              <a:buFont typeface="Calibri"/>
              <a:buNone/>
            </a:pPr>
            <a:r>
              <a:rPr lang="en-US" sz="3200" b="0" i="0" u="none">
                <a:solidFill>
                  <a:schemeClr val="dk1"/>
                </a:solidFill>
                <a:latin typeface="Calibri"/>
                <a:ea typeface="Calibri"/>
                <a:cs typeface="Calibri"/>
                <a:sym typeface="Calibri"/>
              </a:rPr>
              <a:t>A university, a city, a country</a:t>
            </a:r>
            <a:endParaRPr/>
          </a:p>
          <a:p>
            <a:pPr marL="0" marR="0" lvl="0" indent="0" algn="l" rtl="0">
              <a:lnSpc>
                <a:spcPct val="100000"/>
              </a:lnSpc>
              <a:spcBef>
                <a:spcPts val="0"/>
              </a:spcBef>
              <a:spcAft>
                <a:spcPts val="0"/>
              </a:spcAft>
              <a:buClr>
                <a:schemeClr val="dk1"/>
              </a:buClr>
              <a:buSzPts val="3200"/>
              <a:buFont typeface="Calibri"/>
              <a:buNone/>
            </a:pPr>
            <a:r>
              <a:rPr lang="en-US" sz="3200" b="0" i="0" u="none">
                <a:solidFill>
                  <a:schemeClr val="dk1"/>
                </a:solidFill>
                <a:latin typeface="Calibri"/>
                <a:ea typeface="Calibri"/>
                <a:cs typeface="Calibri"/>
                <a:sym typeface="Calibri"/>
              </a:rPr>
              <a:t>A subjects such as Physics, Math, History,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US" sz="4800" b="0" i="0" u="none">
                <a:solidFill>
                  <a:srgbClr val="C00000"/>
                </a:solidFill>
                <a:latin typeface="Calibri"/>
                <a:ea typeface="Calibri"/>
                <a:cs typeface="Calibri"/>
                <a:sym typeface="Calibri"/>
              </a:rPr>
              <a:t>Daily Analysis</a:t>
            </a:r>
            <a:endParaRPr/>
          </a:p>
        </p:txBody>
      </p:sp>
      <p:cxnSp>
        <p:nvCxnSpPr>
          <p:cNvPr id="204" name="Google Shape;204;p23"/>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205" name="Google Shape;205;p23"/>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205" name="Google Shape;205;p23"/>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206" name="Google Shape;206;p23"/>
          <p:cNvSpPr txBox="1"/>
          <p:nvPr/>
        </p:nvSpPr>
        <p:spPr>
          <a:xfrm>
            <a:off x="2051050" y="2133600"/>
            <a:ext cx="1873250" cy="574675"/>
          </a:xfrm>
          <a:prstGeom prst="rect">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7" name="Google Shape;207;p23"/>
          <p:cNvSpPr txBox="1"/>
          <p:nvPr/>
        </p:nvSpPr>
        <p:spPr>
          <a:xfrm>
            <a:off x="395287" y="1412875"/>
            <a:ext cx="8424862" cy="10779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200"/>
              <a:buFont typeface="Calibri"/>
              <a:buNone/>
            </a:pPr>
            <a:r>
              <a:rPr lang="en-US" sz="3200" b="0" i="0" u="none">
                <a:solidFill>
                  <a:srgbClr val="FF0000"/>
                </a:solidFill>
                <a:latin typeface="Calibri"/>
                <a:ea typeface="Calibri"/>
                <a:cs typeface="Calibri"/>
                <a:sym typeface="Calibri"/>
              </a:rPr>
              <a:t>Look around you and identify some objects</a:t>
            </a:r>
            <a:endParaRPr/>
          </a:p>
          <a:p>
            <a:pPr marL="0" marR="0" lvl="0" indent="0" algn="l" rtl="0">
              <a:lnSpc>
                <a:spcPct val="100000"/>
              </a:lnSpc>
              <a:spcBef>
                <a:spcPts val="0"/>
              </a:spcBef>
              <a:spcAft>
                <a:spcPts val="0"/>
              </a:spcAft>
              <a:buNone/>
            </a:pPr>
            <a:endParaRPr sz="3200" b="0" i="0" u="none">
              <a:solidFill>
                <a:srgbClr val="FF0000"/>
              </a:solidFill>
              <a:latin typeface="Calibri"/>
              <a:ea typeface="Calibri"/>
              <a:cs typeface="Calibri"/>
              <a:sym typeface="Calibri"/>
            </a:endParaRPr>
          </a:p>
        </p:txBody>
      </p:sp>
      <p:sp>
        <p:nvSpPr>
          <p:cNvPr id="208" name="Google Shape;208;p23"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09" name="Google Shape;209;p23"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10" name="Google Shape;210;p23"/>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11" name="Google Shape;211;p23" descr="sportsbike-098.jpg"/>
          <p:cNvPicPr preferRelativeResize="0"/>
          <p:nvPr/>
        </p:nvPicPr>
        <p:blipFill rotWithShape="1">
          <a:blip r:embed="rId5">
            <a:alphaModFix/>
          </a:blip>
          <a:srcRect/>
          <a:stretch/>
        </p:blipFill>
        <p:spPr>
          <a:xfrm>
            <a:off x="0" y="2133600"/>
            <a:ext cx="2514600" cy="1887537"/>
          </a:xfrm>
          <a:prstGeom prst="rect">
            <a:avLst/>
          </a:prstGeom>
          <a:noFill/>
          <a:ln>
            <a:noFill/>
          </a:ln>
        </p:spPr>
      </p:pic>
      <p:pic>
        <p:nvPicPr>
          <p:cNvPr id="212" name="Google Shape;212;p23" descr="FF.png"/>
          <p:cNvPicPr preferRelativeResize="0"/>
          <p:nvPr/>
        </p:nvPicPr>
        <p:blipFill rotWithShape="1">
          <a:blip r:embed="rId6">
            <a:alphaModFix/>
          </a:blip>
          <a:srcRect/>
          <a:stretch/>
        </p:blipFill>
        <p:spPr>
          <a:xfrm>
            <a:off x="5410200" y="4191000"/>
            <a:ext cx="3429000" cy="1720850"/>
          </a:xfrm>
          <a:prstGeom prst="rect">
            <a:avLst/>
          </a:prstGeom>
          <a:noFill/>
          <a:ln>
            <a:noFill/>
          </a:ln>
        </p:spPr>
      </p:pic>
      <p:pic>
        <p:nvPicPr>
          <p:cNvPr id="213" name="Google Shape;213;p23" descr="PEN.png"/>
          <p:cNvPicPr preferRelativeResize="0"/>
          <p:nvPr/>
        </p:nvPicPr>
        <p:blipFill rotWithShape="1">
          <a:blip r:embed="rId7">
            <a:alphaModFix/>
          </a:blip>
          <a:srcRect/>
          <a:stretch/>
        </p:blipFill>
        <p:spPr>
          <a:xfrm>
            <a:off x="3352800" y="1905000"/>
            <a:ext cx="1828800" cy="1560512"/>
          </a:xfrm>
          <a:prstGeom prst="rect">
            <a:avLst/>
          </a:prstGeom>
          <a:noFill/>
          <a:ln>
            <a:noFill/>
          </a:ln>
        </p:spPr>
      </p:pic>
      <p:pic>
        <p:nvPicPr>
          <p:cNvPr id="214" name="Google Shape;214;p23" descr="APPLE.png"/>
          <p:cNvPicPr preferRelativeResize="0"/>
          <p:nvPr/>
        </p:nvPicPr>
        <p:blipFill rotWithShape="1">
          <a:blip r:embed="rId8">
            <a:alphaModFix/>
          </a:blip>
          <a:srcRect/>
          <a:stretch/>
        </p:blipFill>
        <p:spPr>
          <a:xfrm>
            <a:off x="5715000" y="2057400"/>
            <a:ext cx="3182937" cy="1690687"/>
          </a:xfrm>
          <a:prstGeom prst="rect">
            <a:avLst/>
          </a:prstGeom>
          <a:noFill/>
          <a:ln>
            <a:noFill/>
          </a:ln>
        </p:spPr>
      </p:pic>
      <p:sp>
        <p:nvSpPr>
          <p:cNvPr id="215" name="Google Shape;215;p23"/>
          <p:cNvSpPr txBox="1"/>
          <p:nvPr/>
        </p:nvSpPr>
        <p:spPr>
          <a:xfrm>
            <a:off x="2438400" y="3409950"/>
            <a:ext cx="3657600"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Limelight"/>
              <a:buNone/>
            </a:pPr>
            <a:r>
              <a:rPr lang="en-US" sz="2000" b="0" i="0" u="none">
                <a:solidFill>
                  <a:schemeClr val="dk1"/>
                </a:solidFill>
                <a:latin typeface="Limelight"/>
                <a:ea typeface="Limelight"/>
                <a:cs typeface="Limelight"/>
                <a:sym typeface="Limelight"/>
              </a:rPr>
              <a:t>Everything is an OBJECT</a:t>
            </a:r>
            <a:endParaRPr/>
          </a:p>
        </p:txBody>
      </p:sp>
      <p:pic>
        <p:nvPicPr>
          <p:cNvPr id="216" name="Google Shape;216;p23" descr="http://www.marcindia.biz/Images/Products/Ceiling_Fans/Max%20Air%20Deco.png"/>
          <p:cNvPicPr preferRelativeResize="0"/>
          <p:nvPr/>
        </p:nvPicPr>
        <p:blipFill rotWithShape="1">
          <a:blip r:embed="rId9">
            <a:alphaModFix/>
          </a:blip>
          <a:srcRect/>
          <a:stretch/>
        </p:blipFill>
        <p:spPr>
          <a:xfrm>
            <a:off x="533400" y="4038600"/>
            <a:ext cx="3409950" cy="2152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609600" y="3810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E46C0A"/>
              </a:buClr>
              <a:buSzPts val="4400"/>
              <a:buFont typeface="Calibri"/>
              <a:buNone/>
            </a:pPr>
            <a:r>
              <a:rPr lang="en-US" sz="4400" b="0" i="0" u="none">
                <a:solidFill>
                  <a:srgbClr val="E46C0A"/>
                </a:solidFill>
                <a:latin typeface="Calibri"/>
                <a:ea typeface="Calibri"/>
                <a:cs typeface="Calibri"/>
                <a:sym typeface="Calibri"/>
              </a:rPr>
              <a:t>CLASSES v/s OBJECTS</a:t>
            </a:r>
            <a:endParaRPr/>
          </a:p>
        </p:txBody>
      </p:sp>
      <p:sp>
        <p:nvSpPr>
          <p:cNvPr id="222" name="Google Shape;222;p24"/>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23" name="Google Shape;223;p24" descr="C:\Users\Gauri\Desktop\classes_instances.png"/>
          <p:cNvPicPr preferRelativeResize="0">
            <a:picLocks noGrp="1"/>
          </p:cNvPicPr>
          <p:nvPr>
            <p:ph type="body" idx="1"/>
          </p:nvPr>
        </p:nvPicPr>
        <p:blipFill rotWithShape="1">
          <a:blip r:embed="rId3">
            <a:alphaModFix/>
          </a:blip>
          <a:srcRect/>
          <a:stretch/>
        </p:blipFill>
        <p:spPr>
          <a:xfrm>
            <a:off x="1333500" y="1766887"/>
            <a:ext cx="6477000" cy="419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7A81-7826-D232-61D9-4B97D590834D}"/>
              </a:ext>
            </a:extLst>
          </p:cNvPr>
          <p:cNvSpPr>
            <a:spLocks noGrp="1"/>
          </p:cNvSpPr>
          <p:nvPr>
            <p:ph type="title"/>
          </p:nvPr>
        </p:nvSpPr>
        <p:spPr>
          <a:xfrm>
            <a:off x="491490" y="1179023"/>
            <a:ext cx="2266459" cy="4093192"/>
          </a:xfrm>
        </p:spPr>
        <p:txBody>
          <a:bodyPr anchor="ctr">
            <a:normAutofit/>
          </a:bodyPr>
          <a:lstStyle/>
          <a:p>
            <a:r>
              <a:rPr lang="en-US" sz="2400" dirty="0"/>
              <a:t>Happy New Year </a:t>
            </a:r>
            <a:br>
              <a:rPr lang="en-US" sz="2400" dirty="0"/>
            </a:br>
            <a:br>
              <a:rPr lang="en-US" sz="2400" dirty="0"/>
            </a:br>
            <a:r>
              <a:rPr lang="en-IN" sz="2400" b="1" dirty="0">
                <a:latin typeface="Calibri" panose="020F0502020204030204" pitchFamily="34" charset="0"/>
                <a:ea typeface="Calibri" panose="020F0502020204030204" pitchFamily="34" charset="0"/>
                <a:cs typeface="Times New Roman" panose="02020603050405020304" pitchFamily="18" charset="0"/>
              </a:rPr>
              <a:t>New Year, New Beginning, New Excitement</a:t>
            </a:r>
            <a:br>
              <a:rPr lang="en-IN" sz="2775" dirty="0"/>
            </a:br>
            <a:br>
              <a:rPr lang="en-IN" sz="2775" dirty="0"/>
            </a:br>
            <a:r>
              <a:rPr lang="en-US" sz="3000" dirty="0"/>
              <a:t>Welcome to the New LPU</a:t>
            </a:r>
            <a:endParaRPr lang="en-IN" sz="2775" dirty="0"/>
          </a:p>
        </p:txBody>
      </p:sp>
      <p:graphicFrame>
        <p:nvGraphicFramePr>
          <p:cNvPr id="5" name="Content Placeholder 2">
            <a:extLst>
              <a:ext uri="{FF2B5EF4-FFF2-40B4-BE49-F238E27FC236}">
                <a16:creationId xmlns:a16="http://schemas.microsoft.com/office/drawing/2014/main" id="{428C35A0-2CE4-65EA-A72C-15CECFD215D6}"/>
              </a:ext>
            </a:extLst>
          </p:cNvPr>
          <p:cNvGraphicFramePr>
            <a:graphicFrameLocks noGrp="1"/>
          </p:cNvGraphicFramePr>
          <p:nvPr>
            <p:ph idx="1"/>
          </p:nvPr>
        </p:nvGraphicFramePr>
        <p:xfrm>
          <a:off x="3031236" y="1179022"/>
          <a:ext cx="5589270" cy="4094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4081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400"/>
              <a:buFont typeface="Calibri"/>
              <a:buNone/>
            </a:pPr>
            <a:r>
              <a:rPr lang="en-US" sz="4400" b="0" i="0" u="none">
                <a:solidFill>
                  <a:srgbClr val="C00000"/>
                </a:solidFill>
                <a:latin typeface="Calibri"/>
                <a:ea typeface="Calibri"/>
                <a:cs typeface="Calibri"/>
                <a:sym typeface="Calibri"/>
              </a:rPr>
              <a:t>Encapsulation</a:t>
            </a:r>
            <a:endParaRPr/>
          </a:p>
        </p:txBody>
      </p:sp>
      <p:cxnSp>
        <p:nvCxnSpPr>
          <p:cNvPr id="229" name="Google Shape;229;p25"/>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230" name="Google Shape;230;p25"/>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230" name="Google Shape;230;p25"/>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231" name="Google Shape;231;p25"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2" name="Google Shape;232;p25"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3" name="Google Shape;233;p25"/>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34" name="Google Shape;234;p25"/>
          <p:cNvPicPr preferRelativeResize="0"/>
          <p:nvPr/>
        </p:nvPicPr>
        <p:blipFill rotWithShape="1">
          <a:blip r:embed="rId5">
            <a:alphaModFix/>
          </a:blip>
          <a:srcRect/>
          <a:stretch/>
        </p:blipFill>
        <p:spPr>
          <a:xfrm>
            <a:off x="622300" y="1955800"/>
            <a:ext cx="7899400" cy="3683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C00000"/>
              </a:buClr>
              <a:buSzPts val="4400"/>
              <a:buFont typeface="Calibri"/>
              <a:buNone/>
            </a:pPr>
            <a:r>
              <a:rPr lang="en-US" sz="4400" b="0" i="0" u="none">
                <a:solidFill>
                  <a:srgbClr val="C00000"/>
                </a:solidFill>
                <a:latin typeface="Calibri"/>
                <a:ea typeface="Calibri"/>
                <a:cs typeface="Calibri"/>
                <a:sym typeface="Calibri"/>
              </a:rPr>
              <a:t>Encapsulation</a:t>
            </a:r>
            <a:endParaRPr/>
          </a:p>
        </p:txBody>
      </p:sp>
      <p:sp>
        <p:nvSpPr>
          <p:cNvPr id="240" name="Google Shape;240;p26"/>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41" name="Google Shape;241;p26" descr="C:\Users\Gauri\Desktop\gurumatrix_633903002025417640_3.JPG"/>
          <p:cNvPicPr preferRelativeResize="0">
            <a:picLocks noGrp="1"/>
          </p:cNvPicPr>
          <p:nvPr>
            <p:ph type="body" idx="1"/>
          </p:nvPr>
        </p:nvPicPr>
        <p:blipFill rotWithShape="1">
          <a:blip r:embed="rId3">
            <a:alphaModFix/>
          </a:blip>
          <a:srcRect/>
          <a:stretch/>
        </p:blipFill>
        <p:spPr>
          <a:xfrm>
            <a:off x="2286000" y="1992312"/>
            <a:ext cx="4572000" cy="3743325"/>
          </a:xfrm>
          <a:prstGeom prst="rect">
            <a:avLst/>
          </a:prstGeom>
          <a:noFill/>
          <a:ln>
            <a:noFill/>
          </a:ln>
        </p:spPr>
      </p:pic>
      <p:cxnSp>
        <p:nvCxnSpPr>
          <p:cNvPr id="242" name="Google Shape;242;p26"/>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400"/>
              <a:buFont typeface="Calibri"/>
              <a:buNone/>
            </a:pPr>
            <a:r>
              <a:rPr lang="en-US" sz="4400" b="0" i="0" u="none">
                <a:solidFill>
                  <a:srgbClr val="FF0000"/>
                </a:solidFill>
                <a:latin typeface="Calibri"/>
                <a:ea typeface="Calibri"/>
                <a:cs typeface="Calibri"/>
                <a:sym typeface="Calibri"/>
              </a:rPr>
              <a:t>DATA ABSTRACTION</a:t>
            </a:r>
            <a:endParaRPr/>
          </a:p>
        </p:txBody>
      </p:sp>
      <p:sp>
        <p:nvSpPr>
          <p:cNvPr id="248" name="Google Shape;248;p27"/>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49" name="Google Shape;249;p27" descr="C:\Users\Gauri\Desktop\abstraction.png"/>
          <p:cNvPicPr preferRelativeResize="0"/>
          <p:nvPr/>
        </p:nvPicPr>
        <p:blipFill rotWithShape="1">
          <a:blip r:embed="rId3">
            <a:alphaModFix/>
          </a:blip>
          <a:srcRect/>
          <a:stretch/>
        </p:blipFill>
        <p:spPr>
          <a:xfrm>
            <a:off x="1295400" y="1524000"/>
            <a:ext cx="6858000" cy="4343400"/>
          </a:xfrm>
          <a:prstGeom prst="rect">
            <a:avLst/>
          </a:prstGeom>
          <a:noFill/>
          <a:ln>
            <a:noFill/>
          </a:ln>
        </p:spPr>
      </p:pic>
      <p:cxnSp>
        <p:nvCxnSpPr>
          <p:cNvPr id="250" name="Google Shape;250;p27"/>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457200" y="274637"/>
            <a:ext cx="8229600" cy="63976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C00000"/>
              </a:buClr>
              <a:buSzPts val="4000"/>
              <a:buFont typeface="Calibri"/>
              <a:buNone/>
            </a:pPr>
            <a:r>
              <a:rPr lang="en-US" sz="4000" b="0" i="0" u="none">
                <a:solidFill>
                  <a:srgbClr val="C00000"/>
                </a:solidFill>
                <a:latin typeface="Calibri"/>
                <a:ea typeface="Calibri"/>
                <a:cs typeface="Calibri"/>
                <a:sym typeface="Calibri"/>
              </a:rPr>
              <a:t>Hiding  data</a:t>
            </a:r>
            <a:endParaRPr/>
          </a:p>
        </p:txBody>
      </p:sp>
      <p:sp>
        <p:nvSpPr>
          <p:cNvPr id="256" name="Google Shape;256;p28"/>
          <p:cNvSpPr txBox="1">
            <a:spLocks noGrp="1"/>
          </p:cNvSpPr>
          <p:nvPr>
            <p:ph type="body" idx="1"/>
          </p:nvPr>
        </p:nvSpPr>
        <p:spPr>
          <a:xfrm>
            <a:off x="457200" y="1066800"/>
            <a:ext cx="8229600" cy="5029200"/>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
        <p:nvSpPr>
          <p:cNvPr id="257" name="Google Shape;257;p28"/>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58" name="Google Shape;258;p28"/>
          <p:cNvSpPr txBox="1"/>
          <p:nvPr/>
        </p:nvSpPr>
        <p:spPr>
          <a:xfrm rot="-1680000">
            <a:off x="4538662" y="5562600"/>
            <a:ext cx="2806700" cy="585787"/>
          </a:xfrm>
          <a:prstGeom prst="rect">
            <a:avLst/>
          </a:prstGeom>
          <a:solidFill>
            <a:schemeClr val="accent2"/>
          </a:solidFill>
          <a:ln w="25400" cap="flat" cmpd="sng">
            <a:solidFill>
              <a:srgbClr val="8C383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200"/>
              <a:buFont typeface="Calibri"/>
              <a:buNone/>
            </a:pPr>
            <a:r>
              <a:rPr lang="en-US" sz="3200" b="0" i="0" u="none">
                <a:solidFill>
                  <a:srgbClr val="FFFFFF"/>
                </a:solidFill>
                <a:latin typeface="Calibri"/>
                <a:ea typeface="Calibri"/>
                <a:cs typeface="Calibri"/>
                <a:sym typeface="Calibri"/>
              </a:rPr>
              <a:t>Update Marks</a:t>
            </a:r>
            <a:endParaRPr/>
          </a:p>
        </p:txBody>
      </p:sp>
      <p:pic>
        <p:nvPicPr>
          <p:cNvPr id="259" name="Google Shape;259;p28" descr="Ums.png"/>
          <p:cNvPicPr preferRelativeResize="0"/>
          <p:nvPr/>
        </p:nvPicPr>
        <p:blipFill rotWithShape="1">
          <a:blip r:embed="rId3">
            <a:alphaModFix/>
          </a:blip>
          <a:srcRect/>
          <a:stretch/>
        </p:blipFill>
        <p:spPr>
          <a:xfrm>
            <a:off x="457200" y="1371600"/>
            <a:ext cx="7924800" cy="3505200"/>
          </a:xfrm>
          <a:prstGeom prst="rect">
            <a:avLst/>
          </a:prstGeom>
          <a:noFill/>
          <a:ln>
            <a:noFill/>
          </a:ln>
        </p:spPr>
      </p:pic>
      <p:cxnSp>
        <p:nvCxnSpPr>
          <p:cNvPr id="260" name="Google Shape;260;p28"/>
          <p:cNvCxnSpPr/>
          <p:nvPr/>
        </p:nvCxnSpPr>
        <p:spPr>
          <a:xfrm>
            <a:off x="457200" y="914400"/>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261" name="Google Shape;261;p28"/>
          <p:cNvGraphicFramePr/>
          <p:nvPr/>
        </p:nvGraphicFramePr>
        <p:xfrm>
          <a:off x="7391400" y="76200"/>
          <a:ext cx="1676400" cy="673100"/>
        </p:xfrm>
        <a:graphic>
          <a:graphicData uri="http://schemas.openxmlformats.org/presentationml/2006/ole">
            <mc:AlternateContent xmlns:mc="http://schemas.openxmlformats.org/markup-compatibility/2006">
              <mc:Choice xmlns:v="urn:schemas-microsoft-com:vml" Requires="v">
                <p:oleObj r:id="rId4" imgW="1676400" imgH="673100" progId="">
                  <p:embed/>
                </p:oleObj>
              </mc:Choice>
              <mc:Fallback>
                <p:oleObj r:id="rId4" imgW="1676400" imgH="673100" progId="">
                  <p:embed/>
                  <p:pic>
                    <p:nvPicPr>
                      <p:cNvPr id="261" name="Google Shape;261;p28"/>
                      <p:cNvPicPr preferRelativeResize="0"/>
                      <p:nvPr/>
                    </p:nvPicPr>
                    <p:blipFill rotWithShape="1">
                      <a:blip r:embed="rId5">
                        <a:alphaModFix/>
                      </a:blip>
                      <a:srcRect/>
                      <a:stretch/>
                    </p:blipFill>
                    <p:spPr>
                      <a:xfrm>
                        <a:off x="7391400" y="76200"/>
                        <a:ext cx="1676400" cy="673100"/>
                      </a:xfrm>
                      <a:prstGeom prst="rect">
                        <a:avLst/>
                      </a:prstGeom>
                      <a:noFill/>
                      <a:ln>
                        <a:noFill/>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400"/>
              <a:buFont typeface="Calibri"/>
              <a:buNone/>
            </a:pPr>
            <a:r>
              <a:rPr lang="en-US" sz="4400" b="0" i="0" u="none">
                <a:solidFill>
                  <a:srgbClr val="C00000"/>
                </a:solidFill>
                <a:latin typeface="Calibri"/>
                <a:ea typeface="Calibri"/>
                <a:cs typeface="Calibri"/>
                <a:sym typeface="Calibri"/>
              </a:rPr>
              <a:t>Hiding Details</a:t>
            </a:r>
            <a:endParaRPr/>
          </a:p>
        </p:txBody>
      </p:sp>
      <p:sp>
        <p:nvSpPr>
          <p:cNvPr id="267" name="Google Shape;267;p29"/>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68" name="Google Shape;268;p29" descr="calci.png"/>
          <p:cNvPicPr preferRelativeResize="0">
            <a:picLocks noGrp="1"/>
          </p:cNvPicPr>
          <p:nvPr>
            <p:ph type="body" idx="1"/>
          </p:nvPr>
        </p:nvPicPr>
        <p:blipFill rotWithShape="1">
          <a:blip r:embed="rId3">
            <a:alphaModFix/>
          </a:blip>
          <a:srcRect/>
          <a:stretch/>
        </p:blipFill>
        <p:spPr>
          <a:xfrm>
            <a:off x="838200" y="1447800"/>
            <a:ext cx="7620000" cy="4876800"/>
          </a:xfrm>
          <a:prstGeom prst="rect">
            <a:avLst/>
          </a:prstGeom>
          <a:noFill/>
          <a:ln>
            <a:noFill/>
          </a:ln>
        </p:spPr>
      </p:pic>
      <p:cxnSp>
        <p:nvCxnSpPr>
          <p:cNvPr id="269" name="Google Shape;269;p29"/>
          <p:cNvCxnSpPr/>
          <p:nvPr/>
        </p:nvCxnSpPr>
        <p:spPr>
          <a:xfrm>
            <a:off x="457200" y="1219200"/>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270" name="Google Shape;270;p29"/>
          <p:cNvGraphicFramePr/>
          <p:nvPr/>
        </p:nvGraphicFramePr>
        <p:xfrm>
          <a:off x="7391400" y="76200"/>
          <a:ext cx="1676400" cy="673100"/>
        </p:xfrm>
        <a:graphic>
          <a:graphicData uri="http://schemas.openxmlformats.org/presentationml/2006/ole">
            <mc:AlternateContent xmlns:mc="http://schemas.openxmlformats.org/markup-compatibility/2006">
              <mc:Choice xmlns:v="urn:schemas-microsoft-com:vml" Requires="v">
                <p:oleObj r:id="rId4" imgW="1676400" imgH="673100" progId="">
                  <p:embed/>
                </p:oleObj>
              </mc:Choice>
              <mc:Fallback>
                <p:oleObj r:id="rId4" imgW="1676400" imgH="673100" progId="">
                  <p:embed/>
                  <p:pic>
                    <p:nvPicPr>
                      <p:cNvPr id="270" name="Google Shape;270;p29"/>
                      <p:cNvPicPr preferRelativeResize="0"/>
                      <p:nvPr/>
                    </p:nvPicPr>
                    <p:blipFill rotWithShape="1">
                      <a:blip r:embed="rId5">
                        <a:alphaModFix/>
                      </a:blip>
                      <a:srcRect/>
                      <a:stretch/>
                    </p:blipFill>
                    <p:spPr>
                      <a:xfrm>
                        <a:off x="7391400" y="76200"/>
                        <a:ext cx="1676400" cy="673100"/>
                      </a:xfrm>
                      <a:prstGeom prst="rect">
                        <a:avLst/>
                      </a:prstGeom>
                      <a:noFill/>
                      <a:ln>
                        <a:noFill/>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E46C0A"/>
              </a:buClr>
              <a:buSzPts val="4400"/>
              <a:buFont typeface="Calibri"/>
              <a:buNone/>
            </a:pPr>
            <a:r>
              <a:rPr lang="en-US" sz="4400" b="1" i="0" u="none">
                <a:solidFill>
                  <a:srgbClr val="E46C0A"/>
                </a:solidFill>
                <a:latin typeface="Calibri"/>
                <a:ea typeface="Calibri"/>
                <a:cs typeface="Calibri"/>
                <a:sym typeface="Calibri"/>
              </a:rPr>
              <a:t>Message Passing</a:t>
            </a:r>
            <a:endParaRPr/>
          </a:p>
        </p:txBody>
      </p:sp>
      <p:sp>
        <p:nvSpPr>
          <p:cNvPr id="276" name="Google Shape;276;p30"/>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77" name="Google Shape;277;p30" descr="C:\Users\Gauri\Desktop\message passing.jpg"/>
          <p:cNvPicPr preferRelativeResize="0">
            <a:picLocks noGrp="1"/>
          </p:cNvPicPr>
          <p:nvPr>
            <p:ph type="body" idx="1"/>
          </p:nvPr>
        </p:nvPicPr>
        <p:blipFill rotWithShape="1">
          <a:blip r:embed="rId3">
            <a:alphaModFix/>
          </a:blip>
          <a:srcRect/>
          <a:stretch/>
        </p:blipFill>
        <p:spPr>
          <a:xfrm>
            <a:off x="2514600" y="1828800"/>
            <a:ext cx="3810000" cy="3581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E46C0A"/>
              </a:buClr>
              <a:buSzPts val="4400"/>
              <a:buFont typeface="Times New Roman"/>
              <a:buNone/>
            </a:pPr>
            <a:r>
              <a:rPr lang="en-US" sz="4400" b="1" i="0" u="none">
                <a:solidFill>
                  <a:srgbClr val="E46C0A"/>
                </a:solidFill>
                <a:latin typeface="Times New Roman"/>
                <a:ea typeface="Times New Roman"/>
                <a:cs typeface="Times New Roman"/>
                <a:sym typeface="Times New Roman"/>
              </a:rPr>
              <a:t>Unit I (Continued): Function</a:t>
            </a:r>
            <a:endParaRPr/>
          </a:p>
        </p:txBody>
      </p:sp>
      <p:sp>
        <p:nvSpPr>
          <p:cNvPr id="283" name="Google Shape;283;p31"/>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84" name="Google Shape;284;p31" descr="C:\Users\lpu\Desktop\function-definition-in-c-Programming.jpg"/>
          <p:cNvPicPr preferRelativeResize="0"/>
          <p:nvPr/>
        </p:nvPicPr>
        <p:blipFill rotWithShape="1">
          <a:blip r:embed="rId3">
            <a:alphaModFix/>
          </a:blip>
          <a:srcRect/>
          <a:stretch/>
        </p:blipFill>
        <p:spPr>
          <a:xfrm>
            <a:off x="1219200" y="1587500"/>
            <a:ext cx="7467600" cy="4203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Clr>
                <a:srgbClr val="E46C0A"/>
              </a:buClr>
              <a:buSzPts val="3400"/>
              <a:buFont typeface="Times New Roman"/>
              <a:buNone/>
            </a:pPr>
            <a:r>
              <a:rPr lang="en-US" sz="3400" b="1" i="0" u="none">
                <a:solidFill>
                  <a:srgbClr val="E46C0A"/>
                </a:solidFill>
                <a:latin typeface="Times New Roman"/>
                <a:ea typeface="Times New Roman"/>
                <a:cs typeface="Times New Roman"/>
                <a:sym typeface="Times New Roman"/>
              </a:rPr>
              <a:t>Unit II: Pointers, Arrays and String Concepts</a:t>
            </a:r>
            <a:endParaRPr/>
          </a:p>
        </p:txBody>
      </p:sp>
      <p:sp>
        <p:nvSpPr>
          <p:cNvPr id="290" name="Google Shape;290;p32"/>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91" name="Google Shape;291;p32" descr="Image result for pointers in cpp"/>
          <p:cNvPicPr preferRelativeResize="0"/>
          <p:nvPr/>
        </p:nvPicPr>
        <p:blipFill rotWithShape="1">
          <a:blip r:embed="rId3">
            <a:alphaModFix/>
          </a:blip>
          <a:srcRect/>
          <a:stretch/>
        </p:blipFill>
        <p:spPr>
          <a:xfrm>
            <a:off x="685800" y="1752600"/>
            <a:ext cx="7772400" cy="4572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E46C0A"/>
              </a:buClr>
              <a:buSzPts val="4400"/>
              <a:buFont typeface="Times New Roman"/>
              <a:buNone/>
            </a:pPr>
            <a:r>
              <a:rPr lang="en-US" sz="4400" b="1" i="0" u="none">
                <a:solidFill>
                  <a:srgbClr val="E46C0A"/>
                </a:solidFill>
                <a:latin typeface="Times New Roman"/>
                <a:ea typeface="Times New Roman"/>
                <a:cs typeface="Times New Roman"/>
                <a:sym typeface="Times New Roman"/>
              </a:rPr>
              <a:t>Array</a:t>
            </a:r>
            <a:endParaRPr/>
          </a:p>
        </p:txBody>
      </p:sp>
      <p:sp>
        <p:nvSpPr>
          <p:cNvPr id="297" name="Google Shape;297;p33"/>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98" name="Google Shape;298;p33" descr="http://voidexception.weebly.com/uploads/1/1/9/4/11944659/4652147_orig.jpg"/>
          <p:cNvPicPr preferRelativeResize="0">
            <a:picLocks noGrp="1"/>
          </p:cNvPicPr>
          <p:nvPr>
            <p:ph type="body" idx="1"/>
          </p:nvPr>
        </p:nvPicPr>
        <p:blipFill rotWithShape="1">
          <a:blip r:embed="rId3">
            <a:alphaModFix/>
          </a:blip>
          <a:srcRect/>
          <a:stretch/>
        </p:blipFill>
        <p:spPr>
          <a:xfrm>
            <a:off x="1524000" y="2209800"/>
            <a:ext cx="6553200" cy="27828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E46C0A"/>
              </a:buClr>
              <a:buSzPts val="4400"/>
              <a:buFont typeface="Times New Roman"/>
              <a:buNone/>
            </a:pPr>
            <a:r>
              <a:rPr lang="en-US" sz="4400" b="1" i="0" u="none">
                <a:solidFill>
                  <a:srgbClr val="E46C0A"/>
                </a:solidFill>
                <a:latin typeface="Times New Roman"/>
                <a:ea typeface="Times New Roman"/>
                <a:cs typeface="Times New Roman"/>
                <a:sym typeface="Times New Roman"/>
              </a:rPr>
              <a:t>String</a:t>
            </a:r>
            <a:endParaRPr/>
          </a:p>
        </p:txBody>
      </p:sp>
      <p:sp>
        <p:nvSpPr>
          <p:cNvPr id="304" name="Google Shape;304;p34"/>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305" name="Google Shape;305;p34" descr="http://www.tutorialspoint.com/cplusplus/images/string_representation.jpg"/>
          <p:cNvPicPr preferRelativeResize="0"/>
          <p:nvPr/>
        </p:nvPicPr>
        <p:blipFill rotWithShape="1">
          <a:blip r:embed="rId3">
            <a:alphaModFix/>
          </a:blip>
          <a:srcRect/>
          <a:stretch/>
        </p:blipFill>
        <p:spPr>
          <a:xfrm>
            <a:off x="1066800" y="2209800"/>
            <a:ext cx="7391400" cy="263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29EEA-A2EF-DADD-F6BF-725B1A5ACCC6}"/>
              </a:ext>
            </a:extLst>
          </p:cNvPr>
          <p:cNvSpPr>
            <a:spLocks noGrp="1"/>
          </p:cNvSpPr>
          <p:nvPr>
            <p:ph type="title"/>
          </p:nvPr>
        </p:nvSpPr>
        <p:spPr>
          <a:xfrm>
            <a:off x="628650" y="1131094"/>
            <a:ext cx="7886700" cy="994172"/>
          </a:xfrm>
        </p:spPr>
        <p:txBody>
          <a:bodyPr>
            <a:normAutofit/>
          </a:bodyPr>
          <a:lstStyle/>
          <a:p>
            <a:r>
              <a:rPr lang="en-US" sz="4050" dirty="0"/>
              <a:t>What's New</a:t>
            </a:r>
            <a:endParaRPr lang="en-IN" sz="4050" dirty="0"/>
          </a:p>
        </p:txBody>
      </p:sp>
      <p:sp>
        <p:nvSpPr>
          <p:cNvPr id="3" name="Content Placeholder 2">
            <a:extLst>
              <a:ext uri="{FF2B5EF4-FFF2-40B4-BE49-F238E27FC236}">
                <a16:creationId xmlns:a16="http://schemas.microsoft.com/office/drawing/2014/main" id="{D231E557-A5D1-D18A-72F0-A11A003519FE}"/>
              </a:ext>
            </a:extLst>
          </p:cNvPr>
          <p:cNvSpPr>
            <a:spLocks noGrp="1"/>
          </p:cNvSpPr>
          <p:nvPr>
            <p:ph idx="1"/>
          </p:nvPr>
        </p:nvSpPr>
        <p:spPr>
          <a:xfrm>
            <a:off x="628650" y="2304288"/>
            <a:ext cx="7886700" cy="3188970"/>
          </a:xfrm>
        </p:spPr>
        <p:txBody>
          <a:bodyPr>
            <a:normAutofit/>
          </a:bodyPr>
          <a:lstStyle/>
          <a:p>
            <a:pPr marL="0" indent="0">
              <a:spcAft>
                <a:spcPts val="600"/>
              </a:spcAft>
              <a:buNone/>
            </a:pPr>
            <a:r>
              <a:rPr lang="en-IN" sz="1650" dirty="0">
                <a:latin typeface="Calibri" panose="020F0502020204030204" pitchFamily="34" charset="0"/>
                <a:ea typeface="Calibri" panose="020F0502020204030204" pitchFamily="34" charset="0"/>
                <a:cs typeface="Times New Roman" panose="02020603050405020304" pitchFamily="18" charset="0"/>
              </a:rPr>
              <a:t>Good Bye to old fashioned teaching and evaluation and let’s embrace the new paradigm </a:t>
            </a:r>
            <a:r>
              <a:rPr lang="en-IN" sz="1650" b="1" dirty="0">
                <a:latin typeface="Calibri" panose="020F0502020204030204" pitchFamily="34" charset="0"/>
                <a:ea typeface="Calibri" panose="020F0502020204030204" pitchFamily="34" charset="0"/>
                <a:cs typeface="Times New Roman" panose="02020603050405020304" pitchFamily="18" charset="0"/>
              </a:rPr>
              <a:t>Edu-Revolution: - Be the Change</a:t>
            </a:r>
            <a:r>
              <a:rPr lang="en-IN" sz="1650" dirty="0">
                <a:latin typeface="Calibri" panose="020F0502020204030204" pitchFamily="34" charset="0"/>
                <a:ea typeface="Calibri" panose="020F0502020204030204" pitchFamily="34" charset="0"/>
                <a:cs typeface="Times New Roman" panose="02020603050405020304" pitchFamily="18" charset="0"/>
              </a:rPr>
              <a:t> </a:t>
            </a:r>
          </a:p>
          <a:p>
            <a:pPr>
              <a:spcAft>
                <a:spcPts val="600"/>
              </a:spcAft>
            </a:pPr>
            <a:r>
              <a:rPr lang="en-IN" sz="1650" dirty="0">
                <a:latin typeface="Calibri" panose="020F0502020204030204" pitchFamily="34" charset="0"/>
                <a:ea typeface="Calibri" panose="020F0502020204030204" pitchFamily="34" charset="0"/>
                <a:cs typeface="Times New Roman" panose="02020603050405020304" pitchFamily="18" charset="0"/>
              </a:rPr>
              <a:t>Register to avail Privileges and benefits for the following Initiatives</a:t>
            </a:r>
          </a:p>
          <a:p>
            <a:pPr marL="0" indent="0">
              <a:spcAft>
                <a:spcPts val="600"/>
              </a:spcAft>
              <a:buNone/>
            </a:pPr>
            <a:r>
              <a:rPr lang="en-IN" sz="1650" dirty="0">
                <a:latin typeface="Calibri" panose="020F0502020204030204" pitchFamily="34" charset="0"/>
                <a:ea typeface="Calibri" panose="020F0502020204030204" pitchFamily="34" charset="0"/>
                <a:cs typeface="Times New Roman" panose="02020603050405020304" pitchFamily="18" charset="0"/>
              </a:rPr>
              <a:t>A. Course Equivalence and Attendance Relaxation</a:t>
            </a:r>
          </a:p>
          <a:p>
            <a:pPr marL="0" indent="0">
              <a:spcAft>
                <a:spcPts val="600"/>
              </a:spcAft>
              <a:buNone/>
            </a:pPr>
            <a:r>
              <a:rPr lang="en-IN" sz="1650" dirty="0">
                <a:latin typeface="Calibri" panose="020F0502020204030204" pitchFamily="34" charset="0"/>
                <a:ea typeface="Calibri" panose="020F0502020204030204" pitchFamily="34" charset="0"/>
                <a:cs typeface="Times New Roman" panose="02020603050405020304" pitchFamily="18" charset="0"/>
              </a:rPr>
              <a:t>B. Grade Revision and Overall Welfare (GROW)</a:t>
            </a:r>
          </a:p>
          <a:p>
            <a:pPr marL="0" indent="0">
              <a:spcAft>
                <a:spcPts val="600"/>
              </a:spcAft>
              <a:buNone/>
            </a:pPr>
            <a:r>
              <a:rPr lang="en-IN" sz="1650" dirty="0">
                <a:latin typeface="Calibri" panose="020F0502020204030204" pitchFamily="34" charset="0"/>
                <a:ea typeface="Calibri" panose="020F0502020204030204" pitchFamily="34" charset="0"/>
                <a:cs typeface="Times New Roman" panose="02020603050405020304" pitchFamily="18" charset="0"/>
              </a:rPr>
              <a:t>C. 10 % Attendance waiver for students in Pre-final/Final year of the programme</a:t>
            </a:r>
          </a:p>
          <a:p>
            <a:pPr marL="0" indent="0">
              <a:spcAft>
                <a:spcPts val="600"/>
              </a:spcAft>
              <a:buNone/>
            </a:pPr>
            <a:r>
              <a:rPr lang="en-IN" sz="1650" dirty="0">
                <a:latin typeface="Calibri" panose="020F0502020204030204" pitchFamily="34" charset="0"/>
                <a:ea typeface="Calibri" panose="020F0502020204030204" pitchFamily="34" charset="0"/>
                <a:cs typeface="Times New Roman" panose="02020603050405020304" pitchFamily="18" charset="0"/>
              </a:rPr>
              <a:t>D. Continuous Assessment Reduction Through Experience (CARE)</a:t>
            </a:r>
          </a:p>
          <a:p>
            <a:pPr marL="0" indent="0">
              <a:spcAft>
                <a:spcPts val="600"/>
              </a:spcAft>
              <a:buNone/>
            </a:pPr>
            <a:r>
              <a:rPr lang="en-IN" sz="1650" dirty="0">
                <a:latin typeface="Calibri" panose="020F0502020204030204" pitchFamily="34" charset="0"/>
                <a:ea typeface="Calibri" panose="020F0502020204030204" pitchFamily="34" charset="0"/>
                <a:cs typeface="Times New Roman" panose="02020603050405020304" pitchFamily="18" charset="0"/>
              </a:rPr>
              <a:t>E. Students in active decision-making through Student Committees</a:t>
            </a:r>
            <a:endParaRPr lang="en-IN" sz="1650" dirty="0"/>
          </a:p>
        </p:txBody>
      </p:sp>
    </p:spTree>
    <p:extLst>
      <p:ext uri="{BB962C8B-B14F-4D97-AF65-F5344CB8AC3E}">
        <p14:creationId xmlns:p14="http://schemas.microsoft.com/office/powerpoint/2010/main" val="4132952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just" rtl="0">
              <a:lnSpc>
                <a:spcPct val="100000"/>
              </a:lnSpc>
              <a:spcBef>
                <a:spcPts val="0"/>
              </a:spcBef>
              <a:spcAft>
                <a:spcPts val="0"/>
              </a:spcAft>
              <a:buClr>
                <a:srgbClr val="E46C0A"/>
              </a:buClr>
              <a:buSzPts val="4000"/>
              <a:buFont typeface="Times New Roman"/>
              <a:buNone/>
            </a:pPr>
            <a:r>
              <a:rPr lang="en-US" sz="4000" b="1" i="0" u="none">
                <a:solidFill>
                  <a:srgbClr val="E46C0A"/>
                </a:solidFill>
                <a:latin typeface="Times New Roman"/>
                <a:ea typeface="Times New Roman"/>
                <a:cs typeface="Times New Roman"/>
                <a:sym typeface="Times New Roman"/>
              </a:rPr>
              <a:t>Unit III. Constructors, Destructors and File Handling</a:t>
            </a:r>
            <a:endParaRPr/>
          </a:p>
        </p:txBody>
      </p:sp>
      <p:sp>
        <p:nvSpPr>
          <p:cNvPr id="311" name="Google Shape;311;p35"/>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312" name="Google Shape;312;p35" descr="http://www-numi.fnal.gov/offline_software/srt_public_context/WebDocs/Companion/cxx_crib/constr.gif"/>
          <p:cNvPicPr preferRelativeResize="0">
            <a:picLocks noGrp="1"/>
          </p:cNvPicPr>
          <p:nvPr>
            <p:ph type="body" idx="1"/>
          </p:nvPr>
        </p:nvPicPr>
        <p:blipFill rotWithShape="1">
          <a:blip r:embed="rId3">
            <a:alphaModFix/>
          </a:blip>
          <a:srcRect/>
          <a:stretch/>
        </p:blipFill>
        <p:spPr>
          <a:xfrm>
            <a:off x="1857375" y="2738437"/>
            <a:ext cx="5429250" cy="2247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a:spLocks noGrp="1"/>
          </p:cNvSpPr>
          <p:nvPr>
            <p:ph type="title"/>
          </p:nvPr>
        </p:nvSpPr>
        <p:spPr>
          <a:xfrm>
            <a:off x="762000" y="2286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E46C0A"/>
              </a:buClr>
              <a:buSzPts val="4400"/>
              <a:buFont typeface="Calibri"/>
              <a:buNone/>
            </a:pPr>
            <a:r>
              <a:rPr lang="en-US" sz="4400" b="1" i="0" u="none">
                <a:solidFill>
                  <a:srgbClr val="E46C0A"/>
                </a:solidFill>
                <a:latin typeface="Calibri"/>
                <a:ea typeface="Calibri"/>
                <a:cs typeface="Calibri"/>
                <a:sym typeface="Calibri"/>
              </a:rPr>
              <a:t>File Handling in C++</a:t>
            </a:r>
            <a:endParaRPr/>
          </a:p>
        </p:txBody>
      </p:sp>
      <p:sp>
        <p:nvSpPr>
          <p:cNvPr id="318" name="Google Shape;318;p36"/>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319" name="Google Shape;319;p36"/>
          <p:cNvPicPr preferRelativeResize="0">
            <a:picLocks noGrp="1"/>
          </p:cNvPicPr>
          <p:nvPr>
            <p:ph type="body" idx="1"/>
          </p:nvPr>
        </p:nvPicPr>
        <p:blipFill rotWithShape="1">
          <a:blip r:embed="rId3">
            <a:alphaModFix/>
          </a:blip>
          <a:srcRect/>
          <a:stretch/>
        </p:blipFill>
        <p:spPr>
          <a:xfrm>
            <a:off x="838200" y="1828800"/>
            <a:ext cx="7315200" cy="4648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46C0A"/>
              </a:buClr>
              <a:buSzPts val="3400"/>
              <a:buFont typeface="Times New Roman"/>
              <a:buNone/>
            </a:pPr>
            <a:r>
              <a:rPr lang="en-US" sz="3400" b="1" i="0" u="none">
                <a:solidFill>
                  <a:srgbClr val="E46C0A"/>
                </a:solidFill>
                <a:latin typeface="Times New Roman"/>
                <a:ea typeface="Times New Roman"/>
                <a:cs typeface="Times New Roman"/>
                <a:sym typeface="Times New Roman"/>
              </a:rPr>
              <a:t>Unit IV. Operator Overloading and Type Conversion, Inheritance and Aggregation</a:t>
            </a:r>
            <a:endParaRPr/>
          </a:p>
        </p:txBody>
      </p:sp>
      <p:sp>
        <p:nvSpPr>
          <p:cNvPr id="325" name="Google Shape;325;p37"/>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326" name="Google Shape;326;p37" descr="https://encrypted-tbn3.gstatic.com/images?q=tbn:ANd9GcTPOMseA6sHE6u1FFNFTVFU2NTUIha-TRzJUOIaZiBzmhxumGlR"/>
          <p:cNvPicPr preferRelativeResize="0"/>
          <p:nvPr/>
        </p:nvPicPr>
        <p:blipFill rotWithShape="1">
          <a:blip r:embed="rId3">
            <a:alphaModFix/>
          </a:blip>
          <a:srcRect/>
          <a:stretch/>
        </p:blipFill>
        <p:spPr>
          <a:xfrm>
            <a:off x="381000" y="1524000"/>
            <a:ext cx="8305800" cy="4800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C00000"/>
              </a:buClr>
              <a:buSzPts val="4300"/>
              <a:buFont typeface="Calibri"/>
              <a:buNone/>
            </a:pPr>
            <a:r>
              <a:rPr lang="en-US" sz="4300" b="0" i="0" u="none">
                <a:solidFill>
                  <a:srgbClr val="C00000"/>
                </a:solidFill>
                <a:latin typeface="Calibri"/>
                <a:ea typeface="Calibri"/>
                <a:cs typeface="Calibri"/>
                <a:sym typeface="Calibri"/>
              </a:rPr>
              <a:t>Traits Passed Through Inheritance</a:t>
            </a:r>
            <a:endParaRPr/>
          </a:p>
        </p:txBody>
      </p:sp>
      <p:cxnSp>
        <p:nvCxnSpPr>
          <p:cNvPr id="332" name="Google Shape;332;p38"/>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333" name="Google Shape;333;p38"/>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333" name="Google Shape;333;p38"/>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334" name="Google Shape;334;p38"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5" name="Google Shape;335;p38"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36" name="Google Shape;336;p38"/>
          <p:cNvSpPr txBox="1"/>
          <p:nvPr/>
        </p:nvSpPr>
        <p:spPr>
          <a:xfrm>
            <a:off x="179387" y="6524625"/>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337" name="Google Shape;337;p38"/>
          <p:cNvPicPr preferRelativeResize="0"/>
          <p:nvPr/>
        </p:nvPicPr>
        <p:blipFill rotWithShape="1">
          <a:blip r:embed="rId5">
            <a:alphaModFix/>
          </a:blip>
          <a:srcRect/>
          <a:stretch/>
        </p:blipFill>
        <p:spPr>
          <a:xfrm>
            <a:off x="1192212" y="1681162"/>
            <a:ext cx="4202112" cy="4718050"/>
          </a:xfrm>
          <a:prstGeom prst="rect">
            <a:avLst/>
          </a:prstGeom>
          <a:noFill/>
          <a:ln>
            <a:noFill/>
          </a:ln>
        </p:spPr>
      </p:pic>
      <p:sp>
        <p:nvSpPr>
          <p:cNvPr id="338" name="Google Shape;338;p38"/>
          <p:cNvSpPr/>
          <p:nvPr/>
        </p:nvSpPr>
        <p:spPr>
          <a:xfrm>
            <a:off x="6477000" y="1447800"/>
            <a:ext cx="2133600" cy="1371600"/>
          </a:xfrm>
          <a:prstGeom prst="wedgeEllipseCallout">
            <a:avLst>
              <a:gd name="adj1" fmla="val 6300"/>
              <a:gd name="adj2" fmla="val 24300"/>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a:solidFill>
                  <a:srgbClr val="FFFFFF"/>
                </a:solidFill>
                <a:latin typeface="Calibri"/>
                <a:ea typeface="Calibri"/>
                <a:cs typeface="Calibri"/>
                <a:sym typeface="Calibri"/>
              </a:rPr>
              <a:t>But Mummy, where did my blue eyes come from?</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ts val="4300"/>
              <a:buFont typeface="Calibri"/>
              <a:buNone/>
            </a:pPr>
            <a:br>
              <a:rPr lang="en-US" sz="4300" b="0" i="0" u="none">
                <a:solidFill>
                  <a:schemeClr val="dk1"/>
                </a:solidFill>
                <a:latin typeface="Calibri"/>
                <a:ea typeface="Calibri"/>
                <a:cs typeface="Calibri"/>
                <a:sym typeface="Calibri"/>
              </a:rPr>
            </a:br>
            <a:r>
              <a:rPr lang="en-US" sz="4300" b="0" i="0" u="none">
                <a:solidFill>
                  <a:srgbClr val="C00000"/>
                </a:solidFill>
                <a:latin typeface="Calibri"/>
                <a:ea typeface="Calibri"/>
                <a:cs typeface="Calibri"/>
                <a:sym typeface="Calibri"/>
              </a:rPr>
              <a:t>Student and Graduate Student</a:t>
            </a:r>
            <a:endParaRPr/>
          </a:p>
        </p:txBody>
      </p:sp>
      <p:graphicFrame>
        <p:nvGraphicFramePr>
          <p:cNvPr id="344" name="Google Shape;344;p39"/>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344" name="Google Shape;344;p39"/>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345" name="Google Shape;345;p39"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6" name="Google Shape;346;p39"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47" name="Google Shape;347;p39"/>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348" name="Google Shape;348;p39"/>
          <p:cNvGrpSpPr/>
          <p:nvPr/>
        </p:nvGrpSpPr>
        <p:grpSpPr>
          <a:xfrm>
            <a:off x="1600200" y="1752600"/>
            <a:ext cx="1674812" cy="2093912"/>
            <a:chOff x="2498" y="1658"/>
            <a:chExt cx="1055" cy="1319"/>
          </a:xfrm>
        </p:grpSpPr>
        <p:grpSp>
          <p:nvGrpSpPr>
            <p:cNvPr id="349" name="Google Shape;349;p39"/>
            <p:cNvGrpSpPr/>
            <p:nvPr/>
          </p:nvGrpSpPr>
          <p:grpSpPr>
            <a:xfrm>
              <a:off x="2498" y="2053"/>
              <a:ext cx="601" cy="909"/>
              <a:chOff x="2498" y="2053"/>
              <a:chExt cx="601" cy="909"/>
            </a:xfrm>
          </p:grpSpPr>
          <p:sp>
            <p:nvSpPr>
              <p:cNvPr id="350" name="Google Shape;350;p39"/>
              <p:cNvSpPr/>
              <p:nvPr/>
            </p:nvSpPr>
            <p:spPr>
              <a:xfrm>
                <a:off x="2595" y="2266"/>
                <a:ext cx="62" cy="292"/>
              </a:xfrm>
              <a:custGeom>
                <a:avLst/>
                <a:gdLst/>
                <a:ahLst/>
                <a:cxnLst/>
                <a:rect l="l" t="t" r="r" b="b"/>
                <a:pathLst>
                  <a:path w="62" h="292" extrusionOk="0">
                    <a:moveTo>
                      <a:pt x="0" y="24"/>
                    </a:moveTo>
                    <a:lnTo>
                      <a:pt x="4" y="81"/>
                    </a:lnTo>
                    <a:lnTo>
                      <a:pt x="9" y="142"/>
                    </a:lnTo>
                    <a:lnTo>
                      <a:pt x="18" y="201"/>
                    </a:lnTo>
                    <a:lnTo>
                      <a:pt x="23" y="233"/>
                    </a:lnTo>
                    <a:lnTo>
                      <a:pt x="34" y="291"/>
                    </a:lnTo>
                    <a:lnTo>
                      <a:pt x="61" y="250"/>
                    </a:lnTo>
                    <a:lnTo>
                      <a:pt x="52" y="214"/>
                    </a:lnTo>
                    <a:lnTo>
                      <a:pt x="42" y="155"/>
                    </a:lnTo>
                    <a:lnTo>
                      <a:pt x="36" y="107"/>
                    </a:lnTo>
                    <a:lnTo>
                      <a:pt x="31" y="55"/>
                    </a:lnTo>
                    <a:lnTo>
                      <a:pt x="28" y="0"/>
                    </a:lnTo>
                    <a:lnTo>
                      <a:pt x="0" y="24"/>
                    </a:lnTo>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351" name="Google Shape;351;p39"/>
              <p:cNvGrpSpPr/>
              <p:nvPr/>
            </p:nvGrpSpPr>
            <p:grpSpPr>
              <a:xfrm>
                <a:off x="2591" y="2468"/>
                <a:ext cx="458" cy="121"/>
                <a:chOff x="2591" y="2468"/>
                <a:chExt cx="458" cy="121"/>
              </a:xfrm>
            </p:grpSpPr>
            <p:sp>
              <p:nvSpPr>
                <p:cNvPr id="352" name="Google Shape;352;p39"/>
                <p:cNvSpPr txBox="1"/>
                <p:nvPr/>
              </p:nvSpPr>
              <p:spPr>
                <a:xfrm>
                  <a:off x="2591" y="2525"/>
                  <a:ext cx="455" cy="64"/>
                </a:xfrm>
                <a:prstGeom prst="rect">
                  <a:avLst/>
                </a:prstGeom>
                <a:solidFill>
                  <a:srgbClr val="808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3" name="Google Shape;353;p39"/>
                <p:cNvSpPr/>
                <p:nvPr/>
              </p:nvSpPr>
              <p:spPr>
                <a:xfrm>
                  <a:off x="2593" y="2468"/>
                  <a:ext cx="456" cy="51"/>
                </a:xfrm>
                <a:custGeom>
                  <a:avLst/>
                  <a:gdLst/>
                  <a:ahLst/>
                  <a:cxnLst/>
                  <a:rect l="l" t="t" r="r" b="b"/>
                  <a:pathLst>
                    <a:path w="456" h="51" extrusionOk="0">
                      <a:moveTo>
                        <a:pt x="0" y="50"/>
                      </a:moveTo>
                      <a:lnTo>
                        <a:pt x="85" y="0"/>
                      </a:lnTo>
                      <a:lnTo>
                        <a:pt x="429" y="0"/>
                      </a:lnTo>
                      <a:lnTo>
                        <a:pt x="455" y="50"/>
                      </a:lnTo>
                      <a:lnTo>
                        <a:pt x="0" y="50"/>
                      </a:lnTo>
                    </a:path>
                  </a:pathLst>
                </a:custGeom>
                <a:solidFill>
                  <a:srgbClr val="808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354" name="Google Shape;354;p39"/>
              <p:cNvSpPr/>
              <p:nvPr/>
            </p:nvSpPr>
            <p:spPr>
              <a:xfrm>
                <a:off x="2498" y="2139"/>
                <a:ext cx="26" cy="51"/>
              </a:xfrm>
              <a:custGeom>
                <a:avLst/>
                <a:gdLst/>
                <a:ahLst/>
                <a:cxnLst/>
                <a:rect l="l" t="t" r="r" b="b"/>
                <a:pathLst>
                  <a:path w="26" h="51" extrusionOk="0">
                    <a:moveTo>
                      <a:pt x="19" y="0"/>
                    </a:moveTo>
                    <a:lnTo>
                      <a:pt x="0" y="4"/>
                    </a:lnTo>
                    <a:lnTo>
                      <a:pt x="6" y="50"/>
                    </a:lnTo>
                    <a:lnTo>
                      <a:pt x="25" y="47"/>
                    </a:lnTo>
                    <a:lnTo>
                      <a:pt x="19" y="0"/>
                    </a:lnTo>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5" name="Google Shape;355;p39"/>
              <p:cNvSpPr txBox="1"/>
              <p:nvPr/>
            </p:nvSpPr>
            <p:spPr>
              <a:xfrm>
                <a:off x="2788" y="2577"/>
                <a:ext cx="37" cy="236"/>
              </a:xfrm>
              <a:prstGeom prst="rect">
                <a:avLst/>
              </a:prstGeom>
              <a:solidFill>
                <a:srgbClr val="C0C0C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6" name="Google Shape;356;p39"/>
              <p:cNvSpPr txBox="1"/>
              <p:nvPr/>
            </p:nvSpPr>
            <p:spPr>
              <a:xfrm>
                <a:off x="2763" y="2816"/>
                <a:ext cx="87" cy="54"/>
              </a:xfrm>
              <a:prstGeom prst="rect">
                <a:avLst/>
              </a:prstGeom>
              <a:solidFill>
                <a:srgbClr val="C0C0C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357" name="Google Shape;357;p39"/>
              <p:cNvGrpSpPr/>
              <p:nvPr/>
            </p:nvGrpSpPr>
            <p:grpSpPr>
              <a:xfrm>
                <a:off x="2514" y="2857"/>
                <a:ext cx="585" cy="105"/>
                <a:chOff x="2514" y="2857"/>
                <a:chExt cx="585" cy="105"/>
              </a:xfrm>
            </p:grpSpPr>
            <p:sp>
              <p:nvSpPr>
                <p:cNvPr id="358" name="Google Shape;358;p39"/>
                <p:cNvSpPr/>
                <p:nvPr/>
              </p:nvSpPr>
              <p:spPr>
                <a:xfrm>
                  <a:off x="2514" y="2857"/>
                  <a:ext cx="288" cy="105"/>
                </a:xfrm>
                <a:custGeom>
                  <a:avLst/>
                  <a:gdLst/>
                  <a:ahLst/>
                  <a:cxnLst/>
                  <a:rect l="l" t="t" r="r" b="b"/>
                  <a:pathLst>
                    <a:path w="288" h="105" extrusionOk="0">
                      <a:moveTo>
                        <a:pt x="246" y="0"/>
                      </a:moveTo>
                      <a:lnTo>
                        <a:pt x="212" y="6"/>
                      </a:lnTo>
                      <a:lnTo>
                        <a:pt x="182" y="13"/>
                      </a:lnTo>
                      <a:lnTo>
                        <a:pt x="154" y="22"/>
                      </a:lnTo>
                      <a:lnTo>
                        <a:pt x="131" y="33"/>
                      </a:lnTo>
                      <a:lnTo>
                        <a:pt x="114" y="43"/>
                      </a:lnTo>
                      <a:lnTo>
                        <a:pt x="102" y="49"/>
                      </a:lnTo>
                      <a:lnTo>
                        <a:pt x="90" y="57"/>
                      </a:lnTo>
                      <a:lnTo>
                        <a:pt x="78" y="66"/>
                      </a:lnTo>
                      <a:lnTo>
                        <a:pt x="65" y="72"/>
                      </a:lnTo>
                      <a:lnTo>
                        <a:pt x="51" y="76"/>
                      </a:lnTo>
                      <a:lnTo>
                        <a:pt x="36" y="78"/>
                      </a:lnTo>
                      <a:lnTo>
                        <a:pt x="22" y="78"/>
                      </a:lnTo>
                      <a:lnTo>
                        <a:pt x="0" y="78"/>
                      </a:lnTo>
                      <a:lnTo>
                        <a:pt x="0" y="104"/>
                      </a:lnTo>
                      <a:lnTo>
                        <a:pt x="168" y="104"/>
                      </a:lnTo>
                      <a:lnTo>
                        <a:pt x="173" y="90"/>
                      </a:lnTo>
                      <a:lnTo>
                        <a:pt x="179" y="81"/>
                      </a:lnTo>
                      <a:lnTo>
                        <a:pt x="182" y="73"/>
                      </a:lnTo>
                      <a:lnTo>
                        <a:pt x="190" y="66"/>
                      </a:lnTo>
                      <a:lnTo>
                        <a:pt x="197" y="57"/>
                      </a:lnTo>
                      <a:lnTo>
                        <a:pt x="208" y="49"/>
                      </a:lnTo>
                      <a:lnTo>
                        <a:pt x="217" y="43"/>
                      </a:lnTo>
                      <a:lnTo>
                        <a:pt x="232" y="37"/>
                      </a:lnTo>
                      <a:lnTo>
                        <a:pt x="244" y="33"/>
                      </a:lnTo>
                      <a:lnTo>
                        <a:pt x="263" y="29"/>
                      </a:lnTo>
                      <a:lnTo>
                        <a:pt x="276" y="29"/>
                      </a:lnTo>
                      <a:lnTo>
                        <a:pt x="287" y="29"/>
                      </a:lnTo>
                      <a:lnTo>
                        <a:pt x="287" y="0"/>
                      </a:lnTo>
                      <a:lnTo>
                        <a:pt x="273" y="0"/>
                      </a:lnTo>
                      <a:lnTo>
                        <a:pt x="246" y="0"/>
                      </a:lnTo>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59" name="Google Shape;359;p39"/>
                <p:cNvSpPr/>
                <p:nvPr/>
              </p:nvSpPr>
              <p:spPr>
                <a:xfrm>
                  <a:off x="2809" y="2857"/>
                  <a:ext cx="290" cy="105"/>
                </a:xfrm>
                <a:custGeom>
                  <a:avLst/>
                  <a:gdLst/>
                  <a:ahLst/>
                  <a:cxnLst/>
                  <a:rect l="l" t="t" r="r" b="b"/>
                  <a:pathLst>
                    <a:path w="290" h="105" extrusionOk="0">
                      <a:moveTo>
                        <a:pt x="43" y="0"/>
                      </a:moveTo>
                      <a:lnTo>
                        <a:pt x="76" y="6"/>
                      </a:lnTo>
                      <a:lnTo>
                        <a:pt x="107" y="13"/>
                      </a:lnTo>
                      <a:lnTo>
                        <a:pt x="135" y="22"/>
                      </a:lnTo>
                      <a:lnTo>
                        <a:pt x="158" y="33"/>
                      </a:lnTo>
                      <a:lnTo>
                        <a:pt x="175" y="43"/>
                      </a:lnTo>
                      <a:lnTo>
                        <a:pt x="187" y="49"/>
                      </a:lnTo>
                      <a:lnTo>
                        <a:pt x="198" y="57"/>
                      </a:lnTo>
                      <a:lnTo>
                        <a:pt x="211" y="66"/>
                      </a:lnTo>
                      <a:lnTo>
                        <a:pt x="224" y="72"/>
                      </a:lnTo>
                      <a:lnTo>
                        <a:pt x="238" y="76"/>
                      </a:lnTo>
                      <a:lnTo>
                        <a:pt x="253" y="78"/>
                      </a:lnTo>
                      <a:lnTo>
                        <a:pt x="267" y="78"/>
                      </a:lnTo>
                      <a:lnTo>
                        <a:pt x="289" y="78"/>
                      </a:lnTo>
                      <a:lnTo>
                        <a:pt x="289" y="104"/>
                      </a:lnTo>
                      <a:lnTo>
                        <a:pt x="121" y="104"/>
                      </a:lnTo>
                      <a:lnTo>
                        <a:pt x="116" y="90"/>
                      </a:lnTo>
                      <a:lnTo>
                        <a:pt x="110" y="81"/>
                      </a:lnTo>
                      <a:lnTo>
                        <a:pt x="107" y="73"/>
                      </a:lnTo>
                      <a:lnTo>
                        <a:pt x="99" y="66"/>
                      </a:lnTo>
                      <a:lnTo>
                        <a:pt x="91" y="57"/>
                      </a:lnTo>
                      <a:lnTo>
                        <a:pt x="81" y="49"/>
                      </a:lnTo>
                      <a:lnTo>
                        <a:pt x="71" y="43"/>
                      </a:lnTo>
                      <a:lnTo>
                        <a:pt x="57" y="37"/>
                      </a:lnTo>
                      <a:lnTo>
                        <a:pt x="45" y="33"/>
                      </a:lnTo>
                      <a:lnTo>
                        <a:pt x="26" y="29"/>
                      </a:lnTo>
                      <a:lnTo>
                        <a:pt x="13" y="29"/>
                      </a:lnTo>
                      <a:lnTo>
                        <a:pt x="0" y="29"/>
                      </a:lnTo>
                      <a:lnTo>
                        <a:pt x="0" y="0"/>
                      </a:lnTo>
                      <a:lnTo>
                        <a:pt x="16" y="0"/>
                      </a:lnTo>
                      <a:lnTo>
                        <a:pt x="43" y="0"/>
                      </a:lnTo>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60" name="Google Shape;360;p39"/>
              <p:cNvGrpSpPr/>
              <p:nvPr/>
            </p:nvGrpSpPr>
            <p:grpSpPr>
              <a:xfrm>
                <a:off x="2515" y="2053"/>
                <a:ext cx="187" cy="260"/>
                <a:chOff x="2515" y="2053"/>
                <a:chExt cx="187" cy="260"/>
              </a:xfrm>
            </p:grpSpPr>
            <p:sp>
              <p:nvSpPr>
                <p:cNvPr id="361" name="Google Shape;361;p39"/>
                <p:cNvSpPr/>
                <p:nvPr/>
              </p:nvSpPr>
              <p:spPr>
                <a:xfrm>
                  <a:off x="2570" y="2053"/>
                  <a:ext cx="132" cy="256"/>
                </a:xfrm>
                <a:custGeom>
                  <a:avLst/>
                  <a:gdLst/>
                  <a:ahLst/>
                  <a:cxnLst/>
                  <a:rect l="l" t="t" r="r" b="b"/>
                  <a:pathLst>
                    <a:path w="132" h="256" extrusionOk="0">
                      <a:moveTo>
                        <a:pt x="0" y="0"/>
                      </a:moveTo>
                      <a:lnTo>
                        <a:pt x="85" y="23"/>
                      </a:lnTo>
                      <a:lnTo>
                        <a:pt x="97" y="29"/>
                      </a:lnTo>
                      <a:lnTo>
                        <a:pt x="113" y="45"/>
                      </a:lnTo>
                      <a:lnTo>
                        <a:pt x="116" y="55"/>
                      </a:lnTo>
                      <a:lnTo>
                        <a:pt x="118" y="78"/>
                      </a:lnTo>
                      <a:lnTo>
                        <a:pt x="121" y="113"/>
                      </a:lnTo>
                      <a:lnTo>
                        <a:pt x="126" y="169"/>
                      </a:lnTo>
                      <a:lnTo>
                        <a:pt x="129" y="187"/>
                      </a:lnTo>
                      <a:lnTo>
                        <a:pt x="131" y="204"/>
                      </a:lnTo>
                      <a:lnTo>
                        <a:pt x="128" y="216"/>
                      </a:lnTo>
                      <a:lnTo>
                        <a:pt x="123" y="227"/>
                      </a:lnTo>
                      <a:lnTo>
                        <a:pt x="116" y="231"/>
                      </a:lnTo>
                      <a:lnTo>
                        <a:pt x="106" y="235"/>
                      </a:lnTo>
                      <a:lnTo>
                        <a:pt x="21" y="255"/>
                      </a:lnTo>
                      <a:lnTo>
                        <a:pt x="0" y="0"/>
                      </a:lnTo>
                    </a:path>
                  </a:pathLst>
                </a:custGeom>
                <a:solidFill>
                  <a:srgbClr val="808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2" name="Google Shape;362;p39"/>
                <p:cNvSpPr/>
                <p:nvPr/>
              </p:nvSpPr>
              <p:spPr>
                <a:xfrm>
                  <a:off x="2515" y="2053"/>
                  <a:ext cx="102" cy="260"/>
                </a:xfrm>
                <a:custGeom>
                  <a:avLst/>
                  <a:gdLst/>
                  <a:ahLst/>
                  <a:cxnLst/>
                  <a:rect l="l" t="t" r="r" b="b"/>
                  <a:pathLst>
                    <a:path w="102" h="260" extrusionOk="0">
                      <a:moveTo>
                        <a:pt x="4" y="13"/>
                      </a:moveTo>
                      <a:lnTo>
                        <a:pt x="13" y="5"/>
                      </a:lnTo>
                      <a:lnTo>
                        <a:pt x="29" y="0"/>
                      </a:lnTo>
                      <a:lnTo>
                        <a:pt x="49" y="0"/>
                      </a:lnTo>
                      <a:lnTo>
                        <a:pt x="63" y="4"/>
                      </a:lnTo>
                      <a:lnTo>
                        <a:pt x="69" y="16"/>
                      </a:lnTo>
                      <a:lnTo>
                        <a:pt x="74" y="45"/>
                      </a:lnTo>
                      <a:lnTo>
                        <a:pt x="84" y="109"/>
                      </a:lnTo>
                      <a:lnTo>
                        <a:pt x="93" y="160"/>
                      </a:lnTo>
                      <a:lnTo>
                        <a:pt x="97" y="204"/>
                      </a:lnTo>
                      <a:lnTo>
                        <a:pt x="101" y="233"/>
                      </a:lnTo>
                      <a:lnTo>
                        <a:pt x="97" y="242"/>
                      </a:lnTo>
                      <a:lnTo>
                        <a:pt x="87" y="250"/>
                      </a:lnTo>
                      <a:lnTo>
                        <a:pt x="68" y="257"/>
                      </a:lnTo>
                      <a:lnTo>
                        <a:pt x="51" y="259"/>
                      </a:lnTo>
                      <a:lnTo>
                        <a:pt x="42" y="257"/>
                      </a:lnTo>
                      <a:lnTo>
                        <a:pt x="34" y="249"/>
                      </a:lnTo>
                      <a:lnTo>
                        <a:pt x="24" y="206"/>
                      </a:lnTo>
                      <a:lnTo>
                        <a:pt x="18" y="164"/>
                      </a:lnTo>
                      <a:lnTo>
                        <a:pt x="6" y="98"/>
                      </a:lnTo>
                      <a:lnTo>
                        <a:pt x="0" y="44"/>
                      </a:lnTo>
                      <a:lnTo>
                        <a:pt x="0" y="29"/>
                      </a:lnTo>
                      <a:lnTo>
                        <a:pt x="4" y="13"/>
                      </a:lnTo>
                    </a:path>
                  </a:pathLst>
                </a:custGeom>
                <a:solidFill>
                  <a:srgbClr val="808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grpSp>
          <p:nvGrpSpPr>
            <p:cNvPr id="363" name="Google Shape;363;p39"/>
            <p:cNvGrpSpPr/>
            <p:nvPr/>
          </p:nvGrpSpPr>
          <p:grpSpPr>
            <a:xfrm>
              <a:off x="2938" y="1744"/>
              <a:ext cx="321" cy="325"/>
              <a:chOff x="2938" y="1744"/>
              <a:chExt cx="321" cy="325"/>
            </a:xfrm>
          </p:grpSpPr>
          <p:sp>
            <p:nvSpPr>
              <p:cNvPr id="364" name="Google Shape;364;p39"/>
              <p:cNvSpPr/>
              <p:nvPr/>
            </p:nvSpPr>
            <p:spPr>
              <a:xfrm>
                <a:off x="2938" y="1781"/>
                <a:ext cx="321" cy="288"/>
              </a:xfrm>
              <a:custGeom>
                <a:avLst/>
                <a:gdLst/>
                <a:ahLst/>
                <a:cxnLst/>
                <a:rect l="l" t="t" r="r" b="b"/>
                <a:pathLst>
                  <a:path w="321" h="288" extrusionOk="0">
                    <a:moveTo>
                      <a:pt x="0" y="221"/>
                    </a:moveTo>
                    <a:lnTo>
                      <a:pt x="216" y="287"/>
                    </a:lnTo>
                    <a:lnTo>
                      <a:pt x="320" y="65"/>
                    </a:lnTo>
                    <a:lnTo>
                      <a:pt x="104" y="0"/>
                    </a:lnTo>
                    <a:lnTo>
                      <a:pt x="0" y="221"/>
                    </a:lnTo>
                  </a:path>
                </a:pathLst>
              </a:custGeom>
              <a:solidFill>
                <a:srgbClr val="00FF00"/>
              </a:solidFill>
              <a:ln w="12700" cap="rnd" cmpd="sng">
                <a:solidFill>
                  <a:srgbClr val="00FF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5" name="Google Shape;365;p39"/>
              <p:cNvSpPr/>
              <p:nvPr/>
            </p:nvSpPr>
            <p:spPr>
              <a:xfrm>
                <a:off x="3097" y="1744"/>
                <a:ext cx="160" cy="102"/>
              </a:xfrm>
              <a:custGeom>
                <a:avLst/>
                <a:gdLst/>
                <a:ahLst/>
                <a:cxnLst/>
                <a:rect l="l" t="t" r="r" b="b"/>
                <a:pathLst>
                  <a:path w="160" h="102" extrusionOk="0">
                    <a:moveTo>
                      <a:pt x="159" y="101"/>
                    </a:moveTo>
                    <a:lnTo>
                      <a:pt x="25" y="0"/>
                    </a:lnTo>
                    <a:lnTo>
                      <a:pt x="0" y="54"/>
                    </a:lnTo>
                    <a:lnTo>
                      <a:pt x="159" y="101"/>
                    </a:lnTo>
                  </a:path>
                </a:pathLst>
              </a:custGeom>
              <a:solidFill>
                <a:srgbClr val="3F5F00"/>
              </a:solidFill>
              <a:ln w="12700" cap="rnd" cmpd="sng">
                <a:solidFill>
                  <a:srgbClr val="3F5F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66" name="Google Shape;366;p39"/>
            <p:cNvGrpSpPr/>
            <p:nvPr/>
          </p:nvGrpSpPr>
          <p:grpSpPr>
            <a:xfrm>
              <a:off x="2544" y="1658"/>
              <a:ext cx="1009" cy="1319"/>
              <a:chOff x="2544" y="1658"/>
              <a:chExt cx="1009" cy="1319"/>
            </a:xfrm>
          </p:grpSpPr>
          <p:grpSp>
            <p:nvGrpSpPr>
              <p:cNvPr id="367" name="Google Shape;367;p39"/>
              <p:cNvGrpSpPr/>
              <p:nvPr/>
            </p:nvGrpSpPr>
            <p:grpSpPr>
              <a:xfrm>
                <a:off x="2867" y="2376"/>
                <a:ext cx="631" cy="601"/>
                <a:chOff x="2867" y="2376"/>
                <a:chExt cx="631" cy="601"/>
              </a:xfrm>
            </p:grpSpPr>
            <p:sp>
              <p:nvSpPr>
                <p:cNvPr id="368" name="Google Shape;368;p39"/>
                <p:cNvSpPr/>
                <p:nvPr/>
              </p:nvSpPr>
              <p:spPr>
                <a:xfrm>
                  <a:off x="2870" y="2376"/>
                  <a:ext cx="426" cy="592"/>
                </a:xfrm>
                <a:custGeom>
                  <a:avLst/>
                  <a:gdLst/>
                  <a:ahLst/>
                  <a:cxnLst/>
                  <a:rect l="l" t="t" r="r" b="b"/>
                  <a:pathLst>
                    <a:path w="426" h="592" extrusionOk="0">
                      <a:moveTo>
                        <a:pt x="395" y="0"/>
                      </a:moveTo>
                      <a:lnTo>
                        <a:pt x="418" y="28"/>
                      </a:lnTo>
                      <a:lnTo>
                        <a:pt x="425" y="68"/>
                      </a:lnTo>
                      <a:lnTo>
                        <a:pt x="412" y="112"/>
                      </a:lnTo>
                      <a:lnTo>
                        <a:pt x="384" y="162"/>
                      </a:lnTo>
                      <a:lnTo>
                        <a:pt x="342" y="222"/>
                      </a:lnTo>
                      <a:lnTo>
                        <a:pt x="271" y="283"/>
                      </a:lnTo>
                      <a:lnTo>
                        <a:pt x="217" y="318"/>
                      </a:lnTo>
                      <a:lnTo>
                        <a:pt x="150" y="358"/>
                      </a:lnTo>
                      <a:lnTo>
                        <a:pt x="126" y="377"/>
                      </a:lnTo>
                      <a:lnTo>
                        <a:pt x="111" y="395"/>
                      </a:lnTo>
                      <a:lnTo>
                        <a:pt x="109" y="411"/>
                      </a:lnTo>
                      <a:lnTo>
                        <a:pt x="109" y="434"/>
                      </a:lnTo>
                      <a:lnTo>
                        <a:pt x="116" y="466"/>
                      </a:lnTo>
                      <a:lnTo>
                        <a:pt x="130" y="489"/>
                      </a:lnTo>
                      <a:lnTo>
                        <a:pt x="146" y="522"/>
                      </a:lnTo>
                      <a:lnTo>
                        <a:pt x="153" y="544"/>
                      </a:lnTo>
                      <a:lnTo>
                        <a:pt x="152" y="559"/>
                      </a:lnTo>
                      <a:lnTo>
                        <a:pt x="141" y="583"/>
                      </a:lnTo>
                      <a:lnTo>
                        <a:pt x="118" y="591"/>
                      </a:lnTo>
                      <a:lnTo>
                        <a:pt x="95" y="586"/>
                      </a:lnTo>
                      <a:lnTo>
                        <a:pt x="82" y="572"/>
                      </a:lnTo>
                      <a:lnTo>
                        <a:pt x="59" y="532"/>
                      </a:lnTo>
                      <a:lnTo>
                        <a:pt x="56" y="484"/>
                      </a:lnTo>
                      <a:lnTo>
                        <a:pt x="49" y="466"/>
                      </a:lnTo>
                      <a:lnTo>
                        <a:pt x="28" y="467"/>
                      </a:lnTo>
                      <a:lnTo>
                        <a:pt x="1" y="415"/>
                      </a:lnTo>
                      <a:lnTo>
                        <a:pt x="0" y="401"/>
                      </a:lnTo>
                      <a:lnTo>
                        <a:pt x="8" y="387"/>
                      </a:lnTo>
                      <a:lnTo>
                        <a:pt x="28" y="369"/>
                      </a:lnTo>
                      <a:lnTo>
                        <a:pt x="51" y="355"/>
                      </a:lnTo>
                      <a:lnTo>
                        <a:pt x="84" y="334"/>
                      </a:lnTo>
                      <a:lnTo>
                        <a:pt x="120" y="298"/>
                      </a:lnTo>
                      <a:lnTo>
                        <a:pt x="159" y="267"/>
                      </a:lnTo>
                      <a:lnTo>
                        <a:pt x="223" y="193"/>
                      </a:lnTo>
                      <a:lnTo>
                        <a:pt x="395" y="0"/>
                      </a:lnTo>
                    </a:path>
                  </a:pathLst>
                </a:custGeom>
                <a:solidFill>
                  <a:srgbClr val="FFBFBF"/>
                </a:solidFill>
                <a:ln w="12700" cap="rnd" cmpd="sng">
                  <a:solidFill>
                    <a:srgbClr val="FFBFB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9" name="Google Shape;369;p39"/>
                <p:cNvSpPr/>
                <p:nvPr/>
              </p:nvSpPr>
              <p:spPr>
                <a:xfrm>
                  <a:off x="3027" y="2430"/>
                  <a:ext cx="466" cy="543"/>
                </a:xfrm>
                <a:custGeom>
                  <a:avLst/>
                  <a:gdLst/>
                  <a:ahLst/>
                  <a:cxnLst/>
                  <a:rect l="l" t="t" r="r" b="b"/>
                  <a:pathLst>
                    <a:path w="466" h="543" extrusionOk="0">
                      <a:moveTo>
                        <a:pt x="95" y="0"/>
                      </a:moveTo>
                      <a:lnTo>
                        <a:pt x="151" y="119"/>
                      </a:lnTo>
                      <a:lnTo>
                        <a:pt x="223" y="270"/>
                      </a:lnTo>
                      <a:lnTo>
                        <a:pt x="254" y="353"/>
                      </a:lnTo>
                      <a:lnTo>
                        <a:pt x="285" y="407"/>
                      </a:lnTo>
                      <a:lnTo>
                        <a:pt x="313" y="443"/>
                      </a:lnTo>
                      <a:lnTo>
                        <a:pt x="331" y="463"/>
                      </a:lnTo>
                      <a:lnTo>
                        <a:pt x="367" y="488"/>
                      </a:lnTo>
                      <a:lnTo>
                        <a:pt x="393" y="496"/>
                      </a:lnTo>
                      <a:lnTo>
                        <a:pt x="431" y="502"/>
                      </a:lnTo>
                      <a:lnTo>
                        <a:pt x="460" y="502"/>
                      </a:lnTo>
                      <a:lnTo>
                        <a:pt x="465" y="517"/>
                      </a:lnTo>
                      <a:lnTo>
                        <a:pt x="461" y="530"/>
                      </a:lnTo>
                      <a:lnTo>
                        <a:pt x="436" y="539"/>
                      </a:lnTo>
                      <a:lnTo>
                        <a:pt x="393" y="542"/>
                      </a:lnTo>
                      <a:lnTo>
                        <a:pt x="344" y="539"/>
                      </a:lnTo>
                      <a:lnTo>
                        <a:pt x="321" y="529"/>
                      </a:lnTo>
                      <a:lnTo>
                        <a:pt x="298" y="524"/>
                      </a:lnTo>
                      <a:lnTo>
                        <a:pt x="292" y="539"/>
                      </a:lnTo>
                      <a:lnTo>
                        <a:pt x="241" y="538"/>
                      </a:lnTo>
                      <a:lnTo>
                        <a:pt x="241" y="524"/>
                      </a:lnTo>
                      <a:lnTo>
                        <a:pt x="249" y="494"/>
                      </a:lnTo>
                      <a:lnTo>
                        <a:pt x="249" y="473"/>
                      </a:lnTo>
                      <a:lnTo>
                        <a:pt x="239" y="448"/>
                      </a:lnTo>
                      <a:lnTo>
                        <a:pt x="231" y="436"/>
                      </a:lnTo>
                      <a:lnTo>
                        <a:pt x="203" y="409"/>
                      </a:lnTo>
                      <a:lnTo>
                        <a:pt x="184" y="390"/>
                      </a:lnTo>
                      <a:lnTo>
                        <a:pt x="154" y="363"/>
                      </a:lnTo>
                      <a:lnTo>
                        <a:pt x="102" y="309"/>
                      </a:lnTo>
                      <a:lnTo>
                        <a:pt x="71" y="265"/>
                      </a:lnTo>
                      <a:lnTo>
                        <a:pt x="43" y="218"/>
                      </a:lnTo>
                      <a:lnTo>
                        <a:pt x="23" y="173"/>
                      </a:lnTo>
                      <a:lnTo>
                        <a:pt x="12" y="131"/>
                      </a:lnTo>
                      <a:lnTo>
                        <a:pt x="4" y="85"/>
                      </a:lnTo>
                      <a:lnTo>
                        <a:pt x="0" y="30"/>
                      </a:lnTo>
                      <a:lnTo>
                        <a:pt x="95" y="0"/>
                      </a:lnTo>
                    </a:path>
                  </a:pathLst>
                </a:custGeom>
                <a:solidFill>
                  <a:srgbClr val="FFBFBF"/>
                </a:solidFill>
                <a:ln w="12700" cap="rnd" cmpd="sng">
                  <a:solidFill>
                    <a:srgbClr val="FFBFB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0" name="Google Shape;370;p39"/>
                <p:cNvSpPr/>
                <p:nvPr/>
              </p:nvSpPr>
              <p:spPr>
                <a:xfrm>
                  <a:off x="2867" y="2727"/>
                  <a:ext cx="160" cy="242"/>
                </a:xfrm>
                <a:custGeom>
                  <a:avLst/>
                  <a:gdLst/>
                  <a:ahLst/>
                  <a:cxnLst/>
                  <a:rect l="l" t="t" r="r" b="b"/>
                  <a:pathLst>
                    <a:path w="160" h="242" extrusionOk="0">
                      <a:moveTo>
                        <a:pt x="53" y="0"/>
                      </a:moveTo>
                      <a:lnTo>
                        <a:pt x="52" y="14"/>
                      </a:lnTo>
                      <a:lnTo>
                        <a:pt x="57" y="23"/>
                      </a:lnTo>
                      <a:lnTo>
                        <a:pt x="64" y="34"/>
                      </a:lnTo>
                      <a:lnTo>
                        <a:pt x="76" y="42"/>
                      </a:lnTo>
                      <a:lnTo>
                        <a:pt x="92" y="46"/>
                      </a:lnTo>
                      <a:lnTo>
                        <a:pt x="107" y="48"/>
                      </a:lnTo>
                      <a:lnTo>
                        <a:pt x="117" y="44"/>
                      </a:lnTo>
                      <a:lnTo>
                        <a:pt x="115" y="62"/>
                      </a:lnTo>
                      <a:lnTo>
                        <a:pt x="115" y="82"/>
                      </a:lnTo>
                      <a:lnTo>
                        <a:pt x="120" y="112"/>
                      </a:lnTo>
                      <a:lnTo>
                        <a:pt x="135" y="138"/>
                      </a:lnTo>
                      <a:lnTo>
                        <a:pt x="149" y="166"/>
                      </a:lnTo>
                      <a:lnTo>
                        <a:pt x="157" y="186"/>
                      </a:lnTo>
                      <a:lnTo>
                        <a:pt x="159" y="207"/>
                      </a:lnTo>
                      <a:lnTo>
                        <a:pt x="146" y="236"/>
                      </a:lnTo>
                      <a:lnTo>
                        <a:pt x="126" y="241"/>
                      </a:lnTo>
                      <a:lnTo>
                        <a:pt x="109" y="241"/>
                      </a:lnTo>
                      <a:lnTo>
                        <a:pt x="94" y="237"/>
                      </a:lnTo>
                      <a:lnTo>
                        <a:pt x="79" y="219"/>
                      </a:lnTo>
                      <a:lnTo>
                        <a:pt x="57" y="180"/>
                      </a:lnTo>
                      <a:lnTo>
                        <a:pt x="56" y="141"/>
                      </a:lnTo>
                      <a:lnTo>
                        <a:pt x="50" y="119"/>
                      </a:lnTo>
                      <a:lnTo>
                        <a:pt x="29" y="119"/>
                      </a:lnTo>
                      <a:lnTo>
                        <a:pt x="0" y="65"/>
                      </a:lnTo>
                      <a:lnTo>
                        <a:pt x="2" y="43"/>
                      </a:lnTo>
                      <a:lnTo>
                        <a:pt x="10" y="33"/>
                      </a:lnTo>
                      <a:lnTo>
                        <a:pt x="28" y="17"/>
                      </a:lnTo>
                      <a:lnTo>
                        <a:pt x="53" y="0"/>
                      </a:lnTo>
                    </a:path>
                  </a:pathLst>
                </a:custGeom>
                <a:solidFill>
                  <a:srgbClr val="3F1F00"/>
                </a:solidFill>
                <a:ln w="12700" cap="rnd" cmpd="sng">
                  <a:solidFill>
                    <a:srgbClr val="3F1F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71" name="Google Shape;371;p39"/>
                <p:cNvSpPr/>
                <p:nvPr/>
              </p:nvSpPr>
              <p:spPr>
                <a:xfrm>
                  <a:off x="3263" y="2891"/>
                  <a:ext cx="235" cy="86"/>
                </a:xfrm>
                <a:custGeom>
                  <a:avLst/>
                  <a:gdLst/>
                  <a:ahLst/>
                  <a:cxnLst/>
                  <a:rect l="l" t="t" r="r" b="b"/>
                  <a:pathLst>
                    <a:path w="235" h="86" extrusionOk="0">
                      <a:moveTo>
                        <a:pt x="9" y="9"/>
                      </a:moveTo>
                      <a:lnTo>
                        <a:pt x="21" y="12"/>
                      </a:lnTo>
                      <a:lnTo>
                        <a:pt x="39" y="12"/>
                      </a:lnTo>
                      <a:lnTo>
                        <a:pt x="51" y="14"/>
                      </a:lnTo>
                      <a:lnTo>
                        <a:pt x="69" y="12"/>
                      </a:lnTo>
                      <a:lnTo>
                        <a:pt x="84" y="7"/>
                      </a:lnTo>
                      <a:lnTo>
                        <a:pt x="97" y="0"/>
                      </a:lnTo>
                      <a:lnTo>
                        <a:pt x="115" y="12"/>
                      </a:lnTo>
                      <a:lnTo>
                        <a:pt x="135" y="24"/>
                      </a:lnTo>
                      <a:lnTo>
                        <a:pt x="155" y="31"/>
                      </a:lnTo>
                      <a:lnTo>
                        <a:pt x="176" y="34"/>
                      </a:lnTo>
                      <a:lnTo>
                        <a:pt x="204" y="36"/>
                      </a:lnTo>
                      <a:lnTo>
                        <a:pt x="228" y="37"/>
                      </a:lnTo>
                      <a:lnTo>
                        <a:pt x="234" y="57"/>
                      </a:lnTo>
                      <a:lnTo>
                        <a:pt x="230" y="72"/>
                      </a:lnTo>
                      <a:lnTo>
                        <a:pt x="209" y="83"/>
                      </a:lnTo>
                      <a:lnTo>
                        <a:pt x="150" y="85"/>
                      </a:lnTo>
                      <a:lnTo>
                        <a:pt x="106" y="82"/>
                      </a:lnTo>
                      <a:lnTo>
                        <a:pt x="83" y="69"/>
                      </a:lnTo>
                      <a:lnTo>
                        <a:pt x="65" y="67"/>
                      </a:lnTo>
                      <a:lnTo>
                        <a:pt x="66" y="80"/>
                      </a:lnTo>
                      <a:lnTo>
                        <a:pt x="1" y="81"/>
                      </a:lnTo>
                      <a:lnTo>
                        <a:pt x="0" y="64"/>
                      </a:lnTo>
                      <a:lnTo>
                        <a:pt x="2" y="33"/>
                      </a:lnTo>
                      <a:lnTo>
                        <a:pt x="9" y="9"/>
                      </a:lnTo>
                    </a:path>
                  </a:pathLst>
                </a:custGeom>
                <a:solidFill>
                  <a:srgbClr val="3F1F00"/>
                </a:solidFill>
                <a:ln w="12700" cap="rnd" cmpd="sng">
                  <a:solidFill>
                    <a:srgbClr val="3F1F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72" name="Google Shape;372;p39"/>
              <p:cNvGrpSpPr/>
              <p:nvPr/>
            </p:nvGrpSpPr>
            <p:grpSpPr>
              <a:xfrm>
                <a:off x="2544" y="1658"/>
                <a:ext cx="1009" cy="1303"/>
                <a:chOff x="2544" y="1658"/>
                <a:chExt cx="1009" cy="1303"/>
              </a:xfrm>
            </p:grpSpPr>
            <p:grpSp>
              <p:nvGrpSpPr>
                <p:cNvPr id="373" name="Google Shape;373;p39"/>
                <p:cNvGrpSpPr/>
                <p:nvPr/>
              </p:nvGrpSpPr>
              <p:grpSpPr>
                <a:xfrm>
                  <a:off x="2580" y="1892"/>
                  <a:ext cx="973" cy="1069"/>
                  <a:chOff x="2580" y="1892"/>
                  <a:chExt cx="973" cy="1069"/>
                </a:xfrm>
              </p:grpSpPr>
              <p:sp>
                <p:nvSpPr>
                  <p:cNvPr id="374" name="Google Shape;374;p39"/>
                  <p:cNvSpPr/>
                  <p:nvPr/>
                </p:nvSpPr>
                <p:spPr>
                  <a:xfrm>
                    <a:off x="2580" y="1892"/>
                    <a:ext cx="706" cy="833"/>
                  </a:xfrm>
                  <a:custGeom>
                    <a:avLst/>
                    <a:gdLst/>
                    <a:ahLst/>
                    <a:cxnLst/>
                    <a:rect l="l" t="t" r="r" b="b"/>
                    <a:pathLst>
                      <a:path w="706" h="833" extrusionOk="0">
                        <a:moveTo>
                          <a:pt x="133" y="11"/>
                        </a:moveTo>
                        <a:lnTo>
                          <a:pt x="181" y="26"/>
                        </a:lnTo>
                        <a:lnTo>
                          <a:pt x="228" y="43"/>
                        </a:lnTo>
                        <a:lnTo>
                          <a:pt x="216" y="54"/>
                        </a:lnTo>
                        <a:lnTo>
                          <a:pt x="212" y="63"/>
                        </a:lnTo>
                        <a:lnTo>
                          <a:pt x="216" y="70"/>
                        </a:lnTo>
                        <a:lnTo>
                          <a:pt x="225" y="79"/>
                        </a:lnTo>
                        <a:lnTo>
                          <a:pt x="233" y="89"/>
                        </a:lnTo>
                        <a:lnTo>
                          <a:pt x="224" y="110"/>
                        </a:lnTo>
                        <a:lnTo>
                          <a:pt x="223" y="128"/>
                        </a:lnTo>
                        <a:lnTo>
                          <a:pt x="230" y="151"/>
                        </a:lnTo>
                        <a:lnTo>
                          <a:pt x="240" y="164"/>
                        </a:lnTo>
                        <a:lnTo>
                          <a:pt x="247" y="176"/>
                        </a:lnTo>
                        <a:lnTo>
                          <a:pt x="256" y="190"/>
                        </a:lnTo>
                        <a:lnTo>
                          <a:pt x="266" y="209"/>
                        </a:lnTo>
                        <a:lnTo>
                          <a:pt x="264" y="231"/>
                        </a:lnTo>
                        <a:lnTo>
                          <a:pt x="256" y="248"/>
                        </a:lnTo>
                        <a:lnTo>
                          <a:pt x="259" y="266"/>
                        </a:lnTo>
                        <a:lnTo>
                          <a:pt x="270" y="283"/>
                        </a:lnTo>
                        <a:lnTo>
                          <a:pt x="276" y="298"/>
                        </a:lnTo>
                        <a:lnTo>
                          <a:pt x="276" y="314"/>
                        </a:lnTo>
                        <a:lnTo>
                          <a:pt x="273" y="330"/>
                        </a:lnTo>
                        <a:lnTo>
                          <a:pt x="264" y="345"/>
                        </a:lnTo>
                        <a:lnTo>
                          <a:pt x="264" y="380"/>
                        </a:lnTo>
                        <a:lnTo>
                          <a:pt x="276" y="403"/>
                        </a:lnTo>
                        <a:lnTo>
                          <a:pt x="282" y="419"/>
                        </a:lnTo>
                        <a:lnTo>
                          <a:pt x="300" y="421"/>
                        </a:lnTo>
                        <a:lnTo>
                          <a:pt x="325" y="427"/>
                        </a:lnTo>
                        <a:lnTo>
                          <a:pt x="349" y="432"/>
                        </a:lnTo>
                        <a:lnTo>
                          <a:pt x="366" y="443"/>
                        </a:lnTo>
                        <a:lnTo>
                          <a:pt x="434" y="453"/>
                        </a:lnTo>
                        <a:lnTo>
                          <a:pt x="497" y="456"/>
                        </a:lnTo>
                        <a:lnTo>
                          <a:pt x="560" y="456"/>
                        </a:lnTo>
                        <a:lnTo>
                          <a:pt x="602" y="456"/>
                        </a:lnTo>
                        <a:lnTo>
                          <a:pt x="638" y="461"/>
                        </a:lnTo>
                        <a:lnTo>
                          <a:pt x="676" y="471"/>
                        </a:lnTo>
                        <a:lnTo>
                          <a:pt x="705" y="493"/>
                        </a:lnTo>
                        <a:lnTo>
                          <a:pt x="698" y="531"/>
                        </a:lnTo>
                        <a:lnTo>
                          <a:pt x="652" y="584"/>
                        </a:lnTo>
                        <a:lnTo>
                          <a:pt x="603" y="629"/>
                        </a:lnTo>
                        <a:lnTo>
                          <a:pt x="566" y="664"/>
                        </a:lnTo>
                        <a:lnTo>
                          <a:pt x="514" y="701"/>
                        </a:lnTo>
                        <a:lnTo>
                          <a:pt x="448" y="737"/>
                        </a:lnTo>
                        <a:lnTo>
                          <a:pt x="377" y="772"/>
                        </a:lnTo>
                        <a:lnTo>
                          <a:pt x="292" y="802"/>
                        </a:lnTo>
                        <a:lnTo>
                          <a:pt x="233" y="822"/>
                        </a:lnTo>
                        <a:lnTo>
                          <a:pt x="181" y="829"/>
                        </a:lnTo>
                        <a:lnTo>
                          <a:pt x="116" y="832"/>
                        </a:lnTo>
                        <a:lnTo>
                          <a:pt x="73" y="832"/>
                        </a:lnTo>
                        <a:lnTo>
                          <a:pt x="46" y="819"/>
                        </a:lnTo>
                        <a:lnTo>
                          <a:pt x="64" y="721"/>
                        </a:lnTo>
                        <a:lnTo>
                          <a:pt x="83" y="619"/>
                        </a:lnTo>
                        <a:lnTo>
                          <a:pt x="91" y="598"/>
                        </a:lnTo>
                        <a:lnTo>
                          <a:pt x="73" y="563"/>
                        </a:lnTo>
                        <a:lnTo>
                          <a:pt x="68" y="529"/>
                        </a:lnTo>
                        <a:lnTo>
                          <a:pt x="76" y="487"/>
                        </a:lnTo>
                        <a:lnTo>
                          <a:pt x="89" y="466"/>
                        </a:lnTo>
                        <a:lnTo>
                          <a:pt x="109" y="458"/>
                        </a:lnTo>
                        <a:lnTo>
                          <a:pt x="107" y="437"/>
                        </a:lnTo>
                        <a:lnTo>
                          <a:pt x="82" y="430"/>
                        </a:lnTo>
                        <a:lnTo>
                          <a:pt x="55" y="411"/>
                        </a:lnTo>
                        <a:lnTo>
                          <a:pt x="36" y="388"/>
                        </a:lnTo>
                        <a:lnTo>
                          <a:pt x="12" y="309"/>
                        </a:lnTo>
                        <a:lnTo>
                          <a:pt x="4" y="259"/>
                        </a:lnTo>
                        <a:lnTo>
                          <a:pt x="0" y="212"/>
                        </a:lnTo>
                        <a:lnTo>
                          <a:pt x="3" y="167"/>
                        </a:lnTo>
                        <a:lnTo>
                          <a:pt x="10" y="120"/>
                        </a:lnTo>
                        <a:lnTo>
                          <a:pt x="27" y="71"/>
                        </a:lnTo>
                        <a:lnTo>
                          <a:pt x="47" y="40"/>
                        </a:lnTo>
                        <a:lnTo>
                          <a:pt x="66" y="20"/>
                        </a:lnTo>
                        <a:lnTo>
                          <a:pt x="91" y="0"/>
                        </a:lnTo>
                        <a:lnTo>
                          <a:pt x="133" y="11"/>
                        </a:lnTo>
                      </a:path>
                    </a:pathLst>
                  </a:custGeom>
                  <a:solidFill>
                    <a:srgbClr val="FF00FF"/>
                  </a:solidFill>
                  <a:ln w="12700" cap="rnd" cmpd="sng">
                    <a:solidFill>
                      <a:srgbClr val="FF00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375" name="Google Shape;375;p39"/>
                  <p:cNvGrpSpPr/>
                  <p:nvPr/>
                </p:nvGrpSpPr>
                <p:grpSpPr>
                  <a:xfrm>
                    <a:off x="2885" y="1980"/>
                    <a:ext cx="668" cy="981"/>
                    <a:chOff x="2885" y="1980"/>
                    <a:chExt cx="668" cy="981"/>
                  </a:xfrm>
                </p:grpSpPr>
                <p:cxnSp>
                  <p:nvCxnSpPr>
                    <p:cNvPr id="376" name="Google Shape;376;p39"/>
                    <p:cNvCxnSpPr/>
                    <p:nvPr/>
                  </p:nvCxnSpPr>
                  <p:spPr>
                    <a:xfrm>
                      <a:off x="3326" y="2271"/>
                      <a:ext cx="211" cy="150"/>
                    </a:xfrm>
                    <a:prstGeom prst="straightConnector1">
                      <a:avLst/>
                    </a:prstGeom>
                    <a:noFill/>
                    <a:ln w="25400" cap="flat" cmpd="sng">
                      <a:solidFill>
                        <a:srgbClr val="7F5F3F"/>
                      </a:solidFill>
                      <a:prstDash val="solid"/>
                      <a:miter lim="800000"/>
                      <a:headEnd type="none" w="med" len="med"/>
                      <a:tailEnd type="none" w="med" len="med"/>
                    </a:ln>
                  </p:spPr>
                </p:cxnSp>
                <p:sp>
                  <p:nvSpPr>
                    <p:cNvPr id="377" name="Google Shape;377;p39"/>
                    <p:cNvSpPr/>
                    <p:nvPr/>
                  </p:nvSpPr>
                  <p:spPr>
                    <a:xfrm>
                      <a:off x="2885" y="1980"/>
                      <a:ext cx="668" cy="981"/>
                    </a:xfrm>
                    <a:custGeom>
                      <a:avLst/>
                      <a:gdLst/>
                      <a:ahLst/>
                      <a:cxnLst/>
                      <a:rect l="l" t="t" r="r" b="b"/>
                      <a:pathLst>
                        <a:path w="668" h="981" extrusionOk="0">
                          <a:moveTo>
                            <a:pt x="658" y="22"/>
                          </a:moveTo>
                          <a:lnTo>
                            <a:pt x="113" y="144"/>
                          </a:lnTo>
                          <a:lnTo>
                            <a:pt x="667" y="144"/>
                          </a:lnTo>
                          <a:lnTo>
                            <a:pt x="667" y="940"/>
                          </a:lnTo>
                          <a:lnTo>
                            <a:pt x="638" y="970"/>
                          </a:lnTo>
                          <a:lnTo>
                            <a:pt x="584" y="980"/>
                          </a:lnTo>
                          <a:lnTo>
                            <a:pt x="0" y="980"/>
                          </a:lnTo>
                          <a:lnTo>
                            <a:pt x="0" y="945"/>
                          </a:lnTo>
                          <a:lnTo>
                            <a:pt x="578" y="945"/>
                          </a:lnTo>
                          <a:lnTo>
                            <a:pt x="623" y="930"/>
                          </a:lnTo>
                          <a:lnTo>
                            <a:pt x="627" y="896"/>
                          </a:lnTo>
                          <a:lnTo>
                            <a:pt x="627" y="308"/>
                          </a:lnTo>
                          <a:lnTo>
                            <a:pt x="9" y="308"/>
                          </a:lnTo>
                          <a:lnTo>
                            <a:pt x="9" y="149"/>
                          </a:lnTo>
                          <a:lnTo>
                            <a:pt x="655" y="0"/>
                          </a:lnTo>
                          <a:lnTo>
                            <a:pt x="658" y="22"/>
                          </a:lnTo>
                        </a:path>
                      </a:pathLst>
                    </a:custGeom>
                    <a:solidFill>
                      <a:srgbClr val="7F5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378" name="Google Shape;378;p39"/>
                    <p:cNvCxnSpPr/>
                    <p:nvPr/>
                  </p:nvCxnSpPr>
                  <p:spPr>
                    <a:xfrm>
                      <a:off x="3476" y="2028"/>
                      <a:ext cx="55" cy="101"/>
                    </a:xfrm>
                    <a:prstGeom prst="straightConnector1">
                      <a:avLst/>
                    </a:prstGeom>
                    <a:noFill/>
                    <a:ln w="25400" cap="flat" cmpd="sng">
                      <a:solidFill>
                        <a:srgbClr val="7F5F3F"/>
                      </a:solidFill>
                      <a:prstDash val="solid"/>
                      <a:miter lim="800000"/>
                      <a:headEnd type="none" w="med" len="med"/>
                      <a:tailEnd type="none" w="med" len="med"/>
                    </a:ln>
                  </p:spPr>
                </p:cxnSp>
              </p:grpSp>
              <p:grpSp>
                <p:nvGrpSpPr>
                  <p:cNvPr id="379" name="Google Shape;379;p39"/>
                  <p:cNvGrpSpPr/>
                  <p:nvPr/>
                </p:nvGrpSpPr>
                <p:grpSpPr>
                  <a:xfrm>
                    <a:off x="2611" y="1976"/>
                    <a:ext cx="539" cy="338"/>
                    <a:chOff x="2611" y="1976"/>
                    <a:chExt cx="539" cy="338"/>
                  </a:xfrm>
                </p:grpSpPr>
                <p:sp>
                  <p:nvSpPr>
                    <p:cNvPr id="380" name="Google Shape;380;p39"/>
                    <p:cNvSpPr/>
                    <p:nvPr/>
                  </p:nvSpPr>
                  <p:spPr>
                    <a:xfrm>
                      <a:off x="2611" y="1976"/>
                      <a:ext cx="539" cy="338"/>
                    </a:xfrm>
                    <a:custGeom>
                      <a:avLst/>
                      <a:gdLst/>
                      <a:ahLst/>
                      <a:cxnLst/>
                      <a:rect l="l" t="t" r="r" b="b"/>
                      <a:pathLst>
                        <a:path w="539" h="338" extrusionOk="0">
                          <a:moveTo>
                            <a:pt x="450" y="46"/>
                          </a:moveTo>
                          <a:lnTo>
                            <a:pt x="417" y="65"/>
                          </a:lnTo>
                          <a:lnTo>
                            <a:pt x="430" y="40"/>
                          </a:lnTo>
                          <a:lnTo>
                            <a:pt x="410" y="36"/>
                          </a:lnTo>
                          <a:lnTo>
                            <a:pt x="385" y="60"/>
                          </a:lnTo>
                          <a:lnTo>
                            <a:pt x="374" y="87"/>
                          </a:lnTo>
                          <a:lnTo>
                            <a:pt x="364" y="107"/>
                          </a:lnTo>
                          <a:lnTo>
                            <a:pt x="330" y="126"/>
                          </a:lnTo>
                          <a:lnTo>
                            <a:pt x="269" y="165"/>
                          </a:lnTo>
                          <a:lnTo>
                            <a:pt x="205" y="209"/>
                          </a:lnTo>
                          <a:lnTo>
                            <a:pt x="163" y="233"/>
                          </a:lnTo>
                          <a:lnTo>
                            <a:pt x="161" y="177"/>
                          </a:lnTo>
                          <a:lnTo>
                            <a:pt x="152" y="118"/>
                          </a:lnTo>
                          <a:lnTo>
                            <a:pt x="131" y="60"/>
                          </a:lnTo>
                          <a:lnTo>
                            <a:pt x="113" y="26"/>
                          </a:lnTo>
                          <a:lnTo>
                            <a:pt x="94" y="11"/>
                          </a:lnTo>
                          <a:lnTo>
                            <a:pt x="71" y="0"/>
                          </a:lnTo>
                          <a:lnTo>
                            <a:pt x="47" y="1"/>
                          </a:lnTo>
                          <a:lnTo>
                            <a:pt x="23" y="11"/>
                          </a:lnTo>
                          <a:lnTo>
                            <a:pt x="4" y="31"/>
                          </a:lnTo>
                          <a:lnTo>
                            <a:pt x="0" y="65"/>
                          </a:lnTo>
                          <a:lnTo>
                            <a:pt x="13" y="126"/>
                          </a:lnTo>
                          <a:lnTo>
                            <a:pt x="28" y="184"/>
                          </a:lnTo>
                          <a:lnTo>
                            <a:pt x="65" y="262"/>
                          </a:lnTo>
                          <a:lnTo>
                            <a:pt x="84" y="296"/>
                          </a:lnTo>
                          <a:lnTo>
                            <a:pt x="100" y="323"/>
                          </a:lnTo>
                          <a:lnTo>
                            <a:pt x="118" y="337"/>
                          </a:lnTo>
                          <a:lnTo>
                            <a:pt x="129" y="337"/>
                          </a:lnTo>
                          <a:lnTo>
                            <a:pt x="158" y="321"/>
                          </a:lnTo>
                          <a:lnTo>
                            <a:pt x="219" y="289"/>
                          </a:lnTo>
                          <a:lnTo>
                            <a:pt x="282" y="250"/>
                          </a:lnTo>
                          <a:lnTo>
                            <a:pt x="334" y="194"/>
                          </a:lnTo>
                          <a:lnTo>
                            <a:pt x="380" y="148"/>
                          </a:lnTo>
                          <a:lnTo>
                            <a:pt x="401" y="131"/>
                          </a:lnTo>
                          <a:lnTo>
                            <a:pt x="445" y="109"/>
                          </a:lnTo>
                          <a:lnTo>
                            <a:pt x="475" y="97"/>
                          </a:lnTo>
                          <a:lnTo>
                            <a:pt x="504" y="84"/>
                          </a:lnTo>
                          <a:lnTo>
                            <a:pt x="517" y="73"/>
                          </a:lnTo>
                          <a:lnTo>
                            <a:pt x="530" y="61"/>
                          </a:lnTo>
                          <a:lnTo>
                            <a:pt x="535" y="48"/>
                          </a:lnTo>
                          <a:lnTo>
                            <a:pt x="537" y="49"/>
                          </a:lnTo>
                          <a:lnTo>
                            <a:pt x="538" y="31"/>
                          </a:lnTo>
                          <a:lnTo>
                            <a:pt x="521" y="23"/>
                          </a:lnTo>
                          <a:lnTo>
                            <a:pt x="506" y="18"/>
                          </a:lnTo>
                          <a:lnTo>
                            <a:pt x="497" y="18"/>
                          </a:lnTo>
                          <a:lnTo>
                            <a:pt x="485" y="13"/>
                          </a:lnTo>
                          <a:lnTo>
                            <a:pt x="477" y="11"/>
                          </a:lnTo>
                          <a:lnTo>
                            <a:pt x="466" y="25"/>
                          </a:lnTo>
                          <a:lnTo>
                            <a:pt x="450" y="46"/>
                          </a:lnTo>
                        </a:path>
                      </a:pathLst>
                    </a:custGeom>
                    <a:solidFill>
                      <a:srgbClr val="FFBFBF"/>
                    </a:solidFill>
                    <a:ln w="12700" cap="rnd" cmpd="sng">
                      <a:solidFill>
                        <a:srgbClr val="FFBFB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1" name="Google Shape;381;p39"/>
                    <p:cNvSpPr/>
                    <p:nvPr/>
                  </p:nvSpPr>
                  <p:spPr>
                    <a:xfrm>
                      <a:off x="2958" y="2088"/>
                      <a:ext cx="42" cy="37"/>
                    </a:xfrm>
                    <a:custGeom>
                      <a:avLst/>
                      <a:gdLst/>
                      <a:ahLst/>
                      <a:cxnLst/>
                      <a:rect l="l" t="t" r="r" b="b"/>
                      <a:pathLst>
                        <a:path w="42" h="37" extrusionOk="0">
                          <a:moveTo>
                            <a:pt x="10" y="0"/>
                          </a:moveTo>
                          <a:lnTo>
                            <a:pt x="21" y="11"/>
                          </a:lnTo>
                          <a:lnTo>
                            <a:pt x="29" y="20"/>
                          </a:lnTo>
                          <a:lnTo>
                            <a:pt x="39" y="28"/>
                          </a:lnTo>
                          <a:lnTo>
                            <a:pt x="41" y="30"/>
                          </a:lnTo>
                          <a:lnTo>
                            <a:pt x="33" y="36"/>
                          </a:lnTo>
                          <a:lnTo>
                            <a:pt x="15" y="23"/>
                          </a:lnTo>
                          <a:lnTo>
                            <a:pt x="5" y="11"/>
                          </a:lnTo>
                          <a:lnTo>
                            <a:pt x="0" y="4"/>
                          </a:lnTo>
                          <a:lnTo>
                            <a:pt x="10" y="0"/>
                          </a:lnTo>
                        </a:path>
                      </a:pathLst>
                    </a:custGeom>
                    <a:solidFill>
                      <a:srgbClr val="800080"/>
                    </a:solidFill>
                    <a:ln w="12700" cap="rnd"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sp>
              <p:nvSpPr>
                <p:cNvPr id="382" name="Google Shape;382;p39"/>
                <p:cNvSpPr/>
                <p:nvPr/>
              </p:nvSpPr>
              <p:spPr>
                <a:xfrm>
                  <a:off x="2666" y="1732"/>
                  <a:ext cx="182" cy="203"/>
                </a:xfrm>
                <a:custGeom>
                  <a:avLst/>
                  <a:gdLst/>
                  <a:ahLst/>
                  <a:cxnLst/>
                  <a:rect l="l" t="t" r="r" b="b"/>
                  <a:pathLst>
                    <a:path w="182" h="203" extrusionOk="0">
                      <a:moveTo>
                        <a:pt x="166" y="2"/>
                      </a:moveTo>
                      <a:lnTo>
                        <a:pt x="170" y="23"/>
                      </a:lnTo>
                      <a:lnTo>
                        <a:pt x="169" y="36"/>
                      </a:lnTo>
                      <a:lnTo>
                        <a:pt x="168" y="41"/>
                      </a:lnTo>
                      <a:lnTo>
                        <a:pt x="165" y="46"/>
                      </a:lnTo>
                      <a:lnTo>
                        <a:pt x="164" y="51"/>
                      </a:lnTo>
                      <a:lnTo>
                        <a:pt x="166" y="59"/>
                      </a:lnTo>
                      <a:lnTo>
                        <a:pt x="170" y="64"/>
                      </a:lnTo>
                      <a:lnTo>
                        <a:pt x="176" y="67"/>
                      </a:lnTo>
                      <a:lnTo>
                        <a:pt x="181" y="72"/>
                      </a:lnTo>
                      <a:lnTo>
                        <a:pt x="181" y="76"/>
                      </a:lnTo>
                      <a:lnTo>
                        <a:pt x="180" y="80"/>
                      </a:lnTo>
                      <a:lnTo>
                        <a:pt x="176" y="81"/>
                      </a:lnTo>
                      <a:lnTo>
                        <a:pt x="168" y="82"/>
                      </a:lnTo>
                      <a:lnTo>
                        <a:pt x="168" y="87"/>
                      </a:lnTo>
                      <a:lnTo>
                        <a:pt x="170" y="92"/>
                      </a:lnTo>
                      <a:lnTo>
                        <a:pt x="173" y="97"/>
                      </a:lnTo>
                      <a:lnTo>
                        <a:pt x="174" y="101"/>
                      </a:lnTo>
                      <a:lnTo>
                        <a:pt x="168" y="107"/>
                      </a:lnTo>
                      <a:lnTo>
                        <a:pt x="171" y="108"/>
                      </a:lnTo>
                      <a:lnTo>
                        <a:pt x="174" y="113"/>
                      </a:lnTo>
                      <a:lnTo>
                        <a:pt x="168" y="122"/>
                      </a:lnTo>
                      <a:lnTo>
                        <a:pt x="171" y="127"/>
                      </a:lnTo>
                      <a:lnTo>
                        <a:pt x="171" y="134"/>
                      </a:lnTo>
                      <a:lnTo>
                        <a:pt x="168" y="143"/>
                      </a:lnTo>
                      <a:lnTo>
                        <a:pt x="162" y="147"/>
                      </a:lnTo>
                      <a:lnTo>
                        <a:pt x="150" y="148"/>
                      </a:lnTo>
                      <a:lnTo>
                        <a:pt x="140" y="148"/>
                      </a:lnTo>
                      <a:lnTo>
                        <a:pt x="129" y="145"/>
                      </a:lnTo>
                      <a:lnTo>
                        <a:pt x="122" y="143"/>
                      </a:lnTo>
                      <a:lnTo>
                        <a:pt x="117" y="142"/>
                      </a:lnTo>
                      <a:lnTo>
                        <a:pt x="114" y="154"/>
                      </a:lnTo>
                      <a:lnTo>
                        <a:pt x="115" y="165"/>
                      </a:lnTo>
                      <a:lnTo>
                        <a:pt x="115" y="183"/>
                      </a:lnTo>
                      <a:lnTo>
                        <a:pt x="114" y="202"/>
                      </a:lnTo>
                      <a:lnTo>
                        <a:pt x="92" y="202"/>
                      </a:lnTo>
                      <a:lnTo>
                        <a:pt x="70" y="198"/>
                      </a:lnTo>
                      <a:lnTo>
                        <a:pt x="46" y="190"/>
                      </a:lnTo>
                      <a:lnTo>
                        <a:pt x="30" y="184"/>
                      </a:lnTo>
                      <a:lnTo>
                        <a:pt x="11" y="168"/>
                      </a:lnTo>
                      <a:lnTo>
                        <a:pt x="0" y="155"/>
                      </a:lnTo>
                      <a:lnTo>
                        <a:pt x="1" y="0"/>
                      </a:lnTo>
                      <a:lnTo>
                        <a:pt x="166" y="2"/>
                      </a:lnTo>
                    </a:path>
                  </a:pathLst>
                </a:custGeom>
                <a:solidFill>
                  <a:srgbClr val="FFBFBF"/>
                </a:solidFill>
                <a:ln w="12700" cap="rnd" cmpd="sng">
                  <a:solidFill>
                    <a:srgbClr val="FFBFB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3" name="Google Shape;383;p39"/>
                <p:cNvSpPr/>
                <p:nvPr/>
              </p:nvSpPr>
              <p:spPr>
                <a:xfrm>
                  <a:off x="2544" y="1658"/>
                  <a:ext cx="311" cy="316"/>
                </a:xfrm>
                <a:custGeom>
                  <a:avLst/>
                  <a:gdLst/>
                  <a:ahLst/>
                  <a:cxnLst/>
                  <a:rect l="l" t="t" r="r" b="b"/>
                  <a:pathLst>
                    <a:path w="311" h="316" extrusionOk="0">
                      <a:moveTo>
                        <a:pt x="310" y="95"/>
                      </a:moveTo>
                      <a:lnTo>
                        <a:pt x="290" y="99"/>
                      </a:lnTo>
                      <a:lnTo>
                        <a:pt x="278" y="104"/>
                      </a:lnTo>
                      <a:lnTo>
                        <a:pt x="274" y="94"/>
                      </a:lnTo>
                      <a:lnTo>
                        <a:pt x="256" y="99"/>
                      </a:lnTo>
                      <a:lnTo>
                        <a:pt x="247" y="106"/>
                      </a:lnTo>
                      <a:lnTo>
                        <a:pt x="236" y="98"/>
                      </a:lnTo>
                      <a:lnTo>
                        <a:pt x="225" y="112"/>
                      </a:lnTo>
                      <a:lnTo>
                        <a:pt x="216" y="120"/>
                      </a:lnTo>
                      <a:lnTo>
                        <a:pt x="193" y="131"/>
                      </a:lnTo>
                      <a:lnTo>
                        <a:pt x="182" y="121"/>
                      </a:lnTo>
                      <a:lnTo>
                        <a:pt x="180" y="114"/>
                      </a:lnTo>
                      <a:lnTo>
                        <a:pt x="174" y="110"/>
                      </a:lnTo>
                      <a:lnTo>
                        <a:pt x="166" y="108"/>
                      </a:lnTo>
                      <a:lnTo>
                        <a:pt x="158" y="108"/>
                      </a:lnTo>
                      <a:lnTo>
                        <a:pt x="149" y="115"/>
                      </a:lnTo>
                      <a:lnTo>
                        <a:pt x="144" y="122"/>
                      </a:lnTo>
                      <a:lnTo>
                        <a:pt x="144" y="134"/>
                      </a:lnTo>
                      <a:lnTo>
                        <a:pt x="148" y="145"/>
                      </a:lnTo>
                      <a:lnTo>
                        <a:pt x="154" y="160"/>
                      </a:lnTo>
                      <a:lnTo>
                        <a:pt x="159" y="186"/>
                      </a:lnTo>
                      <a:lnTo>
                        <a:pt x="160" y="201"/>
                      </a:lnTo>
                      <a:lnTo>
                        <a:pt x="161" y="219"/>
                      </a:lnTo>
                      <a:lnTo>
                        <a:pt x="159" y="237"/>
                      </a:lnTo>
                      <a:lnTo>
                        <a:pt x="156" y="251"/>
                      </a:lnTo>
                      <a:lnTo>
                        <a:pt x="140" y="276"/>
                      </a:lnTo>
                      <a:lnTo>
                        <a:pt x="119" y="297"/>
                      </a:lnTo>
                      <a:lnTo>
                        <a:pt x="97" y="308"/>
                      </a:lnTo>
                      <a:lnTo>
                        <a:pt x="83" y="314"/>
                      </a:lnTo>
                      <a:lnTo>
                        <a:pt x="66" y="315"/>
                      </a:lnTo>
                      <a:lnTo>
                        <a:pt x="51" y="311"/>
                      </a:lnTo>
                      <a:lnTo>
                        <a:pt x="40" y="307"/>
                      </a:lnTo>
                      <a:lnTo>
                        <a:pt x="30" y="298"/>
                      </a:lnTo>
                      <a:lnTo>
                        <a:pt x="22" y="290"/>
                      </a:lnTo>
                      <a:lnTo>
                        <a:pt x="33" y="283"/>
                      </a:lnTo>
                      <a:lnTo>
                        <a:pt x="40" y="275"/>
                      </a:lnTo>
                      <a:lnTo>
                        <a:pt x="43" y="265"/>
                      </a:lnTo>
                      <a:lnTo>
                        <a:pt x="23" y="271"/>
                      </a:lnTo>
                      <a:lnTo>
                        <a:pt x="11" y="270"/>
                      </a:lnTo>
                      <a:lnTo>
                        <a:pt x="1" y="264"/>
                      </a:lnTo>
                      <a:lnTo>
                        <a:pt x="0" y="258"/>
                      </a:lnTo>
                      <a:lnTo>
                        <a:pt x="18" y="245"/>
                      </a:lnTo>
                      <a:lnTo>
                        <a:pt x="29" y="234"/>
                      </a:lnTo>
                      <a:lnTo>
                        <a:pt x="37" y="206"/>
                      </a:lnTo>
                      <a:lnTo>
                        <a:pt x="40" y="185"/>
                      </a:lnTo>
                      <a:lnTo>
                        <a:pt x="38" y="145"/>
                      </a:lnTo>
                      <a:lnTo>
                        <a:pt x="40" y="110"/>
                      </a:lnTo>
                      <a:lnTo>
                        <a:pt x="42" y="85"/>
                      </a:lnTo>
                      <a:lnTo>
                        <a:pt x="46" y="60"/>
                      </a:lnTo>
                      <a:lnTo>
                        <a:pt x="60" y="38"/>
                      </a:lnTo>
                      <a:lnTo>
                        <a:pt x="79" y="23"/>
                      </a:lnTo>
                      <a:lnTo>
                        <a:pt x="100" y="13"/>
                      </a:lnTo>
                      <a:lnTo>
                        <a:pt x="124" y="4"/>
                      </a:lnTo>
                      <a:lnTo>
                        <a:pt x="156" y="0"/>
                      </a:lnTo>
                      <a:lnTo>
                        <a:pt x="178" y="0"/>
                      </a:lnTo>
                      <a:lnTo>
                        <a:pt x="196" y="2"/>
                      </a:lnTo>
                      <a:lnTo>
                        <a:pt x="225" y="9"/>
                      </a:lnTo>
                      <a:lnTo>
                        <a:pt x="254" y="15"/>
                      </a:lnTo>
                      <a:lnTo>
                        <a:pt x="275" y="26"/>
                      </a:lnTo>
                      <a:lnTo>
                        <a:pt x="288" y="38"/>
                      </a:lnTo>
                      <a:lnTo>
                        <a:pt x="302" y="52"/>
                      </a:lnTo>
                      <a:lnTo>
                        <a:pt x="306" y="67"/>
                      </a:lnTo>
                      <a:lnTo>
                        <a:pt x="310" y="95"/>
                      </a:lnTo>
                    </a:path>
                  </a:pathLst>
                </a:custGeom>
                <a:solidFill>
                  <a:srgbClr val="000000"/>
                </a:solidFill>
                <a:ln w="12700" cap="rnd"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84" name="Google Shape;384;p39"/>
                <p:cNvSpPr/>
                <p:nvPr/>
              </p:nvSpPr>
              <p:spPr>
                <a:xfrm>
                  <a:off x="2711" y="1660"/>
                  <a:ext cx="62" cy="116"/>
                </a:xfrm>
                <a:custGeom>
                  <a:avLst/>
                  <a:gdLst/>
                  <a:ahLst/>
                  <a:cxnLst/>
                  <a:rect l="l" t="t" r="r" b="b"/>
                  <a:pathLst>
                    <a:path w="62" h="116" extrusionOk="0">
                      <a:moveTo>
                        <a:pt x="24" y="0"/>
                      </a:moveTo>
                      <a:lnTo>
                        <a:pt x="0" y="98"/>
                      </a:lnTo>
                      <a:lnTo>
                        <a:pt x="7" y="103"/>
                      </a:lnTo>
                      <a:lnTo>
                        <a:pt x="11" y="107"/>
                      </a:lnTo>
                      <a:lnTo>
                        <a:pt x="13" y="111"/>
                      </a:lnTo>
                      <a:lnTo>
                        <a:pt x="17" y="115"/>
                      </a:lnTo>
                      <a:lnTo>
                        <a:pt x="61" y="9"/>
                      </a:lnTo>
                      <a:lnTo>
                        <a:pt x="39" y="2"/>
                      </a:lnTo>
                      <a:lnTo>
                        <a:pt x="24" y="0"/>
                      </a:lnTo>
                    </a:path>
                  </a:pathLst>
                </a:cu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grpSp>
      <p:cxnSp>
        <p:nvCxnSpPr>
          <p:cNvPr id="385" name="Google Shape;385;p39"/>
          <p:cNvCxnSpPr/>
          <p:nvPr/>
        </p:nvCxnSpPr>
        <p:spPr>
          <a:xfrm>
            <a:off x="609600" y="1447800"/>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pic>
        <p:nvPicPr>
          <p:cNvPr id="386" name="Google Shape;386;p39" descr="accounting-bachelor-graduate.jpg"/>
          <p:cNvPicPr preferRelativeResize="0"/>
          <p:nvPr/>
        </p:nvPicPr>
        <p:blipFill rotWithShape="1">
          <a:blip r:embed="rId5">
            <a:alphaModFix/>
          </a:blip>
          <a:srcRect/>
          <a:stretch/>
        </p:blipFill>
        <p:spPr>
          <a:xfrm>
            <a:off x="4572000" y="2590800"/>
            <a:ext cx="2971800" cy="3667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US" sz="4800" b="0" i="0" u="none">
                <a:solidFill>
                  <a:srgbClr val="C00000"/>
                </a:solidFill>
                <a:latin typeface="Calibri"/>
                <a:ea typeface="Calibri"/>
                <a:cs typeface="Calibri"/>
                <a:sym typeface="Calibri"/>
              </a:rPr>
              <a:t>So what does this mean?</a:t>
            </a:r>
            <a:endParaRPr/>
          </a:p>
        </p:txBody>
      </p:sp>
      <p:cxnSp>
        <p:nvCxnSpPr>
          <p:cNvPr id="392" name="Google Shape;392;p40"/>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393" name="Google Shape;393;p40"/>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393" name="Google Shape;393;p40"/>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394" name="Google Shape;394;p40"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5" name="Google Shape;395;p40"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6" name="Google Shape;396;p40"/>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97" name="Google Shape;397;p40"/>
          <p:cNvSpPr txBox="1"/>
          <p:nvPr/>
        </p:nvSpPr>
        <p:spPr>
          <a:xfrm>
            <a:off x="914400" y="2133600"/>
            <a:ext cx="1524000" cy="609600"/>
          </a:xfrm>
          <a:prstGeom prst="rect">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a:solidFill>
                  <a:srgbClr val="FFFFFF"/>
                </a:solidFill>
                <a:latin typeface="Calibri"/>
                <a:ea typeface="Calibri"/>
                <a:cs typeface="Calibri"/>
                <a:sym typeface="Calibri"/>
              </a:rPr>
              <a:t>Student</a:t>
            </a:r>
            <a:endParaRPr/>
          </a:p>
        </p:txBody>
      </p:sp>
      <p:sp>
        <p:nvSpPr>
          <p:cNvPr id="398" name="Google Shape;398;p40"/>
          <p:cNvSpPr txBox="1"/>
          <p:nvPr/>
        </p:nvSpPr>
        <p:spPr>
          <a:xfrm>
            <a:off x="609600" y="3505200"/>
            <a:ext cx="2667000" cy="762000"/>
          </a:xfrm>
          <a:prstGeom prst="rect">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a:solidFill>
                  <a:srgbClr val="FFFFFF"/>
                </a:solidFill>
                <a:latin typeface="Calibri"/>
                <a:ea typeface="Calibri"/>
                <a:cs typeface="Calibri"/>
                <a:sym typeface="Calibri"/>
              </a:rPr>
              <a:t>Graduate Student </a:t>
            </a:r>
            <a:endParaRPr/>
          </a:p>
        </p:txBody>
      </p:sp>
      <p:cxnSp>
        <p:nvCxnSpPr>
          <p:cNvPr id="399" name="Google Shape;399;p40"/>
          <p:cNvCxnSpPr/>
          <p:nvPr/>
        </p:nvCxnSpPr>
        <p:spPr>
          <a:xfrm rot="5400000">
            <a:off x="1295400" y="3124200"/>
            <a:ext cx="762000" cy="3175"/>
          </a:xfrm>
          <a:prstGeom prst="straightConnector1">
            <a:avLst/>
          </a:prstGeom>
          <a:noFill/>
          <a:ln w="9525" cap="flat" cmpd="sng">
            <a:solidFill>
              <a:srgbClr val="4A7EBB"/>
            </a:solidFill>
            <a:prstDash val="solid"/>
            <a:miter lim="800000"/>
            <a:headEnd type="none" w="med" len="med"/>
            <a:tailEnd type="none" w="med" len="med"/>
          </a:ln>
        </p:spPr>
      </p:cxnSp>
      <p:grpSp>
        <p:nvGrpSpPr>
          <p:cNvPr id="400" name="Google Shape;400;p40"/>
          <p:cNvGrpSpPr/>
          <p:nvPr/>
        </p:nvGrpSpPr>
        <p:grpSpPr>
          <a:xfrm>
            <a:off x="5562600" y="4114800"/>
            <a:ext cx="2360612" cy="2646362"/>
            <a:chOff x="3504" y="2592"/>
            <a:chExt cx="1487" cy="1667"/>
          </a:xfrm>
        </p:grpSpPr>
        <p:grpSp>
          <p:nvGrpSpPr>
            <p:cNvPr id="401" name="Google Shape;401;p40"/>
            <p:cNvGrpSpPr/>
            <p:nvPr/>
          </p:nvGrpSpPr>
          <p:grpSpPr>
            <a:xfrm>
              <a:off x="3912" y="3067"/>
              <a:ext cx="1079" cy="1192"/>
              <a:chOff x="3912" y="3067"/>
              <a:chExt cx="1079" cy="1192"/>
            </a:xfrm>
          </p:grpSpPr>
          <p:sp>
            <p:nvSpPr>
              <p:cNvPr id="402" name="Google Shape;402;p40"/>
              <p:cNvSpPr/>
              <p:nvPr/>
            </p:nvSpPr>
            <p:spPr>
              <a:xfrm>
                <a:off x="4412" y="3067"/>
                <a:ext cx="299" cy="28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3" name="Google Shape;403;p40"/>
              <p:cNvSpPr/>
              <p:nvPr/>
            </p:nvSpPr>
            <p:spPr>
              <a:xfrm>
                <a:off x="3912" y="3351"/>
                <a:ext cx="1062" cy="908"/>
              </a:xfrm>
              <a:custGeom>
                <a:avLst/>
                <a:gdLst/>
                <a:ahLst/>
                <a:cxnLst/>
                <a:rect l="l" t="t" r="r" b="b"/>
                <a:pathLst>
                  <a:path w="1062" h="908" extrusionOk="0">
                    <a:moveTo>
                      <a:pt x="746" y="36"/>
                    </a:moveTo>
                    <a:lnTo>
                      <a:pt x="807" y="36"/>
                    </a:lnTo>
                    <a:lnTo>
                      <a:pt x="889" y="79"/>
                    </a:lnTo>
                    <a:lnTo>
                      <a:pt x="1061" y="313"/>
                    </a:lnTo>
                    <a:lnTo>
                      <a:pt x="1053" y="419"/>
                    </a:lnTo>
                    <a:lnTo>
                      <a:pt x="936" y="501"/>
                    </a:lnTo>
                    <a:lnTo>
                      <a:pt x="842" y="562"/>
                    </a:lnTo>
                    <a:lnTo>
                      <a:pt x="725" y="426"/>
                    </a:lnTo>
                    <a:lnTo>
                      <a:pt x="772" y="391"/>
                    </a:lnTo>
                    <a:lnTo>
                      <a:pt x="806" y="359"/>
                    </a:lnTo>
                    <a:lnTo>
                      <a:pt x="729" y="242"/>
                    </a:lnTo>
                    <a:lnTo>
                      <a:pt x="501" y="390"/>
                    </a:lnTo>
                    <a:lnTo>
                      <a:pt x="722" y="679"/>
                    </a:lnTo>
                    <a:lnTo>
                      <a:pt x="940" y="530"/>
                    </a:lnTo>
                    <a:lnTo>
                      <a:pt x="940" y="710"/>
                    </a:lnTo>
                    <a:lnTo>
                      <a:pt x="908" y="710"/>
                    </a:lnTo>
                    <a:lnTo>
                      <a:pt x="908" y="907"/>
                    </a:lnTo>
                    <a:lnTo>
                      <a:pt x="402" y="907"/>
                    </a:lnTo>
                    <a:lnTo>
                      <a:pt x="402" y="711"/>
                    </a:lnTo>
                    <a:lnTo>
                      <a:pt x="364" y="712"/>
                    </a:lnTo>
                    <a:lnTo>
                      <a:pt x="364" y="344"/>
                    </a:lnTo>
                    <a:lnTo>
                      <a:pt x="319" y="376"/>
                    </a:lnTo>
                    <a:lnTo>
                      <a:pt x="222" y="376"/>
                    </a:lnTo>
                    <a:lnTo>
                      <a:pt x="211" y="362"/>
                    </a:lnTo>
                    <a:lnTo>
                      <a:pt x="139" y="266"/>
                    </a:lnTo>
                    <a:lnTo>
                      <a:pt x="0" y="100"/>
                    </a:lnTo>
                    <a:lnTo>
                      <a:pt x="158" y="0"/>
                    </a:lnTo>
                    <a:lnTo>
                      <a:pt x="257" y="125"/>
                    </a:lnTo>
                    <a:lnTo>
                      <a:pt x="281" y="150"/>
                    </a:lnTo>
                    <a:lnTo>
                      <a:pt x="484" y="36"/>
                    </a:lnTo>
                    <a:lnTo>
                      <a:pt x="566" y="36"/>
                    </a:lnTo>
                    <a:lnTo>
                      <a:pt x="616" y="144"/>
                    </a:lnTo>
                    <a:lnTo>
                      <a:pt x="639" y="101"/>
                    </a:lnTo>
                    <a:lnTo>
                      <a:pt x="614" y="34"/>
                    </a:lnTo>
                    <a:lnTo>
                      <a:pt x="689" y="34"/>
                    </a:lnTo>
                    <a:lnTo>
                      <a:pt x="663" y="102"/>
                    </a:lnTo>
                    <a:lnTo>
                      <a:pt x="689" y="144"/>
                    </a:lnTo>
                    <a:lnTo>
                      <a:pt x="746" y="36"/>
                    </a:lnTo>
                  </a:path>
                </a:pathLst>
              </a:custGeom>
              <a:solidFill>
                <a:srgbClr val="FF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4" name="Google Shape;404;p40"/>
              <p:cNvSpPr/>
              <p:nvPr/>
            </p:nvSpPr>
            <p:spPr>
              <a:xfrm>
                <a:off x="4662" y="3387"/>
                <a:ext cx="144" cy="102"/>
              </a:xfrm>
              <a:custGeom>
                <a:avLst/>
                <a:gdLst/>
                <a:ahLst/>
                <a:cxnLst/>
                <a:rect l="l" t="t" r="r" b="b"/>
                <a:pathLst>
                  <a:path w="36423" h="36476" fill="none" extrusionOk="0">
                    <a:moveTo>
                      <a:pt x="-1" y="5888"/>
                    </a:moveTo>
                    <a:cubicBezTo>
                      <a:pt x="4008" y="2106"/>
                      <a:pt x="9311" y="-1"/>
                      <a:pt x="14823" y="0"/>
                    </a:cubicBezTo>
                    <a:cubicBezTo>
                      <a:pt x="26752" y="0"/>
                      <a:pt x="36423" y="9670"/>
                      <a:pt x="36423" y="21600"/>
                    </a:cubicBezTo>
                    <a:cubicBezTo>
                      <a:pt x="36423" y="27136"/>
                      <a:pt x="34296" y="32461"/>
                      <a:pt x="30483" y="36475"/>
                    </a:cubicBezTo>
                  </a:path>
                  <a:path w="36423" h="36476" extrusionOk="0">
                    <a:moveTo>
                      <a:pt x="-1" y="5888"/>
                    </a:moveTo>
                    <a:cubicBezTo>
                      <a:pt x="4008" y="2106"/>
                      <a:pt x="9311" y="-1"/>
                      <a:pt x="14823" y="0"/>
                    </a:cubicBezTo>
                    <a:cubicBezTo>
                      <a:pt x="26752" y="0"/>
                      <a:pt x="36423" y="9670"/>
                      <a:pt x="36423" y="21600"/>
                    </a:cubicBezTo>
                    <a:cubicBezTo>
                      <a:pt x="36423" y="27136"/>
                      <a:pt x="34296" y="32461"/>
                      <a:pt x="30483" y="36475"/>
                    </a:cubicBezTo>
                    <a:lnTo>
                      <a:pt x="14823" y="21600"/>
                    </a:lnTo>
                    <a:lnTo>
                      <a:pt x="-1" y="5888"/>
                    </a:lnTo>
                    <a:close/>
                  </a:path>
                </a:pathLst>
              </a:cu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5" name="Google Shape;405;p40"/>
              <p:cNvSpPr/>
              <p:nvPr/>
            </p:nvSpPr>
            <p:spPr>
              <a:xfrm>
                <a:off x="4876" y="3647"/>
                <a:ext cx="115" cy="13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6" name="Google Shape;406;p40"/>
              <p:cNvSpPr/>
              <p:nvPr/>
            </p:nvSpPr>
            <p:spPr>
              <a:xfrm>
                <a:off x="4116" y="3640"/>
                <a:ext cx="128" cy="99"/>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cxnSp>
          <p:nvCxnSpPr>
            <p:cNvPr id="407" name="Google Shape;407;p40"/>
            <p:cNvCxnSpPr/>
            <p:nvPr/>
          </p:nvCxnSpPr>
          <p:spPr>
            <a:xfrm rot="10800000">
              <a:off x="3504" y="2592"/>
              <a:ext cx="483" cy="621"/>
            </a:xfrm>
            <a:prstGeom prst="straightConnector1">
              <a:avLst/>
            </a:prstGeom>
            <a:noFill/>
            <a:ln w="50800" cap="flat" cmpd="sng">
              <a:solidFill>
                <a:srgbClr val="000000"/>
              </a:solidFill>
              <a:prstDash val="solid"/>
              <a:miter lim="800000"/>
              <a:headEnd type="none" w="med" len="med"/>
              <a:tailEnd type="none" w="med" len="med"/>
            </a:ln>
          </p:spPr>
        </p:cxnSp>
      </p:grpSp>
      <p:sp>
        <p:nvSpPr>
          <p:cNvPr id="408" name="Google Shape;408;p40"/>
          <p:cNvSpPr txBox="1"/>
          <p:nvPr/>
        </p:nvSpPr>
        <p:spPr>
          <a:xfrm>
            <a:off x="1524000" y="4953000"/>
            <a:ext cx="4191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The Student Inherited and built upon the learning from past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400"/>
              <a:buFont typeface="Calibri"/>
              <a:buNone/>
            </a:pPr>
            <a:r>
              <a:rPr lang="en-US" sz="4400" b="0" i="0" u="none">
                <a:solidFill>
                  <a:srgbClr val="C00000"/>
                </a:solidFill>
                <a:latin typeface="Calibri"/>
                <a:ea typeface="Calibri"/>
                <a:cs typeface="Calibri"/>
                <a:sym typeface="Calibri"/>
              </a:rPr>
              <a:t>Reuse, Reduce &amp; Reliable !!!</a:t>
            </a:r>
            <a:endParaRPr/>
          </a:p>
        </p:txBody>
      </p:sp>
      <p:sp>
        <p:nvSpPr>
          <p:cNvPr id="414" name="Google Shape;414;p41"/>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15" name="Google Shape;415;p41" descr="ggg.png"/>
          <p:cNvPicPr preferRelativeResize="0">
            <a:picLocks noGrp="1"/>
          </p:cNvPicPr>
          <p:nvPr>
            <p:ph type="body" idx="1"/>
          </p:nvPr>
        </p:nvPicPr>
        <p:blipFill rotWithShape="1">
          <a:blip r:embed="rId3">
            <a:alphaModFix/>
          </a:blip>
          <a:srcRect/>
          <a:stretch/>
        </p:blipFill>
        <p:spPr>
          <a:xfrm>
            <a:off x="1447800" y="2895600"/>
            <a:ext cx="5419725" cy="3262312"/>
          </a:xfrm>
          <a:prstGeom prst="rect">
            <a:avLst/>
          </a:prstGeom>
          <a:noFill/>
          <a:ln>
            <a:noFill/>
          </a:ln>
        </p:spPr>
      </p:pic>
      <p:sp>
        <p:nvSpPr>
          <p:cNvPr id="416" name="Google Shape;416;p41"/>
          <p:cNvSpPr txBox="1"/>
          <p:nvPr/>
        </p:nvSpPr>
        <p:spPr>
          <a:xfrm>
            <a:off x="4419600" y="2068512"/>
            <a:ext cx="3810000" cy="369887"/>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Existing Features + Additional Features</a:t>
            </a:r>
            <a:endParaRPr/>
          </a:p>
        </p:txBody>
      </p:sp>
      <p:sp>
        <p:nvSpPr>
          <p:cNvPr id="417" name="Google Shape;417;p41"/>
          <p:cNvSpPr txBox="1"/>
          <p:nvPr/>
        </p:nvSpPr>
        <p:spPr>
          <a:xfrm>
            <a:off x="1295400" y="2057400"/>
            <a:ext cx="2057400" cy="369887"/>
          </a:xfrm>
          <a:prstGeom prst="rect">
            <a:avLst/>
          </a:prstGeom>
          <a:gradFill>
            <a:gsLst>
              <a:gs pos="0">
                <a:srgbClr val="FFA2A1"/>
              </a:gs>
              <a:gs pos="35000">
                <a:srgbClr val="FFBEBD"/>
              </a:gs>
              <a:gs pos="100000">
                <a:srgbClr val="FFE5E5"/>
              </a:gs>
            </a:gsLst>
            <a:lin ang="16200000" scaled="0"/>
          </a:gradFill>
          <a:ln w="9525" cap="flat" cmpd="sng">
            <a:solidFill>
              <a:srgbClr val="BE4B48"/>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Existing Features</a:t>
            </a:r>
            <a:endParaRPr/>
          </a:p>
        </p:txBody>
      </p:sp>
      <p:cxnSp>
        <p:nvCxnSpPr>
          <p:cNvPr id="418" name="Google Shape;418;p41"/>
          <p:cNvCxnSpPr/>
          <p:nvPr/>
        </p:nvCxnSpPr>
        <p:spPr>
          <a:xfrm>
            <a:off x="457200" y="1219200"/>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419" name="Google Shape;419;p41"/>
          <p:cNvGraphicFramePr/>
          <p:nvPr/>
        </p:nvGraphicFramePr>
        <p:xfrm>
          <a:off x="7391400" y="76200"/>
          <a:ext cx="1676400" cy="673100"/>
        </p:xfrm>
        <a:graphic>
          <a:graphicData uri="http://schemas.openxmlformats.org/presentationml/2006/ole">
            <mc:AlternateContent xmlns:mc="http://schemas.openxmlformats.org/markup-compatibility/2006">
              <mc:Choice xmlns:v="urn:schemas-microsoft-com:vml" Requires="v">
                <p:oleObj r:id="rId4" imgW="1676400" imgH="673100" progId="">
                  <p:embed/>
                </p:oleObj>
              </mc:Choice>
              <mc:Fallback>
                <p:oleObj r:id="rId4" imgW="1676400" imgH="673100" progId="">
                  <p:embed/>
                  <p:pic>
                    <p:nvPicPr>
                      <p:cNvPr id="419" name="Google Shape;419;p41"/>
                      <p:cNvPicPr preferRelativeResize="0"/>
                      <p:nvPr/>
                    </p:nvPicPr>
                    <p:blipFill rotWithShape="1">
                      <a:blip r:embed="rId5">
                        <a:alphaModFix/>
                      </a:blip>
                      <a:srcRect/>
                      <a:stretch/>
                    </p:blipFill>
                    <p:spPr>
                      <a:xfrm>
                        <a:off x="7391400" y="76200"/>
                        <a:ext cx="1676400" cy="673100"/>
                      </a:xfrm>
                      <a:prstGeom prst="rect">
                        <a:avLst/>
                      </a:prstGeom>
                      <a:noFill/>
                      <a:ln>
                        <a:noFill/>
                      </a:ln>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46C0A"/>
              </a:buClr>
              <a:buSzPts val="3400"/>
              <a:buFont typeface="Times New Roman"/>
              <a:buNone/>
            </a:pPr>
            <a:r>
              <a:rPr lang="en-US" sz="3400" b="1" i="0" u="none">
                <a:solidFill>
                  <a:srgbClr val="E46C0A"/>
                </a:solidFill>
                <a:latin typeface="Times New Roman"/>
                <a:ea typeface="Times New Roman"/>
                <a:cs typeface="Times New Roman"/>
                <a:sym typeface="Times New Roman"/>
              </a:rPr>
              <a:t>Unit V: Dynamic Memory Management and Polymorphism </a:t>
            </a:r>
            <a:endParaRPr/>
          </a:p>
        </p:txBody>
      </p:sp>
      <p:sp>
        <p:nvSpPr>
          <p:cNvPr id="425" name="Google Shape;425;p4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Times New Roman"/>
                <a:ea typeface="Times New Roman"/>
                <a:cs typeface="Times New Roman"/>
                <a:sym typeface="Times New Roman"/>
              </a:rPr>
              <a:t>C++ uses new and delete operator for dynamic memory management. </a:t>
            </a:r>
            <a:endParaRPr/>
          </a:p>
        </p:txBody>
      </p:sp>
      <p:sp>
        <p:nvSpPr>
          <p:cNvPr id="426" name="Google Shape;426;p42"/>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400"/>
              <a:buFont typeface="Calibri"/>
              <a:buNone/>
            </a:pPr>
            <a:r>
              <a:rPr lang="en-US" sz="4400" b="0" i="0" u="none">
                <a:solidFill>
                  <a:srgbClr val="C00000"/>
                </a:solidFill>
                <a:latin typeface="Calibri"/>
                <a:ea typeface="Calibri"/>
                <a:cs typeface="Calibri"/>
                <a:sym typeface="Calibri"/>
              </a:rPr>
              <a:t>Polymorphism</a:t>
            </a:r>
            <a:endParaRPr/>
          </a:p>
        </p:txBody>
      </p:sp>
      <p:cxnSp>
        <p:nvCxnSpPr>
          <p:cNvPr id="432" name="Google Shape;432;p43"/>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433" name="Google Shape;433;p43"/>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433" name="Google Shape;433;p43"/>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434" name="Google Shape;434;p43"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5" name="Google Shape;435;p43"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36" name="Google Shape;436;p43"/>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37" name="Google Shape;437;p43"/>
          <p:cNvPicPr preferRelativeResize="0"/>
          <p:nvPr/>
        </p:nvPicPr>
        <p:blipFill rotWithShape="1">
          <a:blip r:embed="rId5">
            <a:alphaModFix/>
          </a:blip>
          <a:srcRect/>
          <a:stretch/>
        </p:blipFill>
        <p:spPr>
          <a:xfrm>
            <a:off x="1738312" y="1604962"/>
            <a:ext cx="4814887" cy="47196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 calcmode="lin" valueType="num">
                                      <p:cBhvr additive="base">
                                        <p:cTn id="7" dur="500"/>
                                        <p:tgtEl>
                                          <p:spTgt spid="4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4800"/>
              <a:buFont typeface="Calibri"/>
              <a:buNone/>
            </a:pPr>
            <a:r>
              <a:rPr lang="en-US" sz="4800" b="0" i="0" u="none">
                <a:solidFill>
                  <a:srgbClr val="C00000"/>
                </a:solidFill>
                <a:latin typeface="Calibri"/>
                <a:ea typeface="Calibri"/>
                <a:cs typeface="Calibri"/>
                <a:sym typeface="Calibri"/>
              </a:rPr>
              <a:t>Expression of a student</a:t>
            </a:r>
            <a:endParaRPr/>
          </a:p>
        </p:txBody>
      </p:sp>
      <p:cxnSp>
        <p:nvCxnSpPr>
          <p:cNvPr id="443" name="Google Shape;443;p44"/>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444" name="Google Shape;444;p44"/>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444" name="Google Shape;444;p44"/>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445" name="Google Shape;445;p44"/>
          <p:cNvSpPr txBox="1"/>
          <p:nvPr/>
        </p:nvSpPr>
        <p:spPr>
          <a:xfrm>
            <a:off x="395287" y="1412875"/>
            <a:ext cx="8424862" cy="5842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FF0000"/>
              </a:buClr>
              <a:buSzPts val="3200"/>
              <a:buFont typeface="Calibri"/>
              <a:buNone/>
            </a:pPr>
            <a:r>
              <a:rPr lang="en-US" sz="3200" b="1" i="0" u="none">
                <a:solidFill>
                  <a:srgbClr val="FF0000"/>
                </a:solidFill>
                <a:latin typeface="Calibri"/>
                <a:ea typeface="Calibri"/>
                <a:cs typeface="Calibri"/>
                <a:sym typeface="Calibri"/>
              </a:rPr>
              <a:t> </a:t>
            </a:r>
            <a:endParaRPr/>
          </a:p>
        </p:txBody>
      </p:sp>
      <p:sp>
        <p:nvSpPr>
          <p:cNvPr id="446" name="Google Shape;446;p4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7" name="Google Shape;447;p44" descr="data:image/jpeg;base64,/9j/4AAQSkZJRgABAQAAAQABAAD/2wCEAAkGBxQTEhUUExQVFRUXFxsWFxYXGB0XGBgcGBcYHBgbGBsYHSghHx0lIB0YITEhJSorLi4uGB8zODMsNygtMCsBCgoKDg0OGxAQGywmICY0LTAsLC0sLCw0LCwsLCwsLC0sNDQ0LCwsLCwsLC4sLCwvLCwsLCwsLCwsNCwsLCwsLP/AABEIAOcA2gMBIgACEQEDEQH/xAAcAAACAwEBAQEAAAAAAAAAAAAABgQFBwMCAQj/xABSEAACAQMCAwUEBQcGCggHAAABAgMABBEFEgYhMQcTQVFhInGBkRQyQlKhIzNicpKxshWCk6LB0RckNENTY3OjwvAWJURUdLPS4TVVZIOUpLT/xAAaAQACAwEBAAAAAAAAAAAAAAAAAwIEBQEG/8QAMhEAAgIBAwIDBgQHAQAAAAAAAAECAxEEEiExUQUTQSIyYYHB8BQjcZEGM0KhsdHhFf/aAAwDAQACEQMRAD8A2+SQKMsQB5k4qruuJ7KM4ku7ZD5NNGp+RalLtJ0qO8vtNtZgWiP0mWRQzLkJGgX6p+83Xr1A6mvp7MtL27foi4898m79rfmpKLZCU0hgbjvTR/261+Eqn9xryvH2mH/t1t/SKP30tjsp0r/uv++l/wDXUyHs70xelnF/O3N/Exrvls55qLr/AKd6b/361/pV/vr0OONN/wC/Wn9Mn99cbLgfTgM/QbU++FD+8VMj4QsFORY2gPmLeMf8NRawTTysnCTjrTR1vrX4TIf3Gq+57UdJTreIf1Vd/wCBTTCmh2w6W8A90SD+ypCWMQ6RoPcoH9lcOiS/bDpX2Z3c+SwyZ/FRXCTths/sW99L+pAP+JxTnJjJwAPdXzNMVYp2iM/a5n83pmoP74sfuzURu1S/J/J6HdkeBPefjiDl860TNfK75ZzzTO2481tvzej7f12P9pWuB4k4mfpYWqfFR/FcVpdFHlo55rM0kbiiT/OWsHuEZ/er19h4W4jl/OapEi/oZz/ViX99aVU+3XCj51yUUkShNtmWxdll+5zPrd0R4qhk/AmXA/ZqbN2TWqxO0lxezMqs2Xn5ZA8lArSqq+Kbju7K6c9Et5W/ZjY0saU/ZTOz6TaM7FmMZBZjk8nYDmfIAD4U2Un9kP8A8Hs/1G/8x6cKACiiigAooooAKKKKACiiigBH1OTdrsKf6PT5JPdvuEX+ymSlOSTPEUg8tNUf/s5/tpsp0OhXs94KKK6QLlhUiC5JyLgAV6opP4s47jtXMESd/OACy7tqRA8x3jYPtEcwgBOMZ2gg1VnNRW6T4LkYt8IX+0bjaRJJbe3ZkWFfyzp+cZyoYRxn7OFK5Yc8uACNpzD0XiyOwg7iHdeXZO65meRmhWUgbkEjZZ9n1Qq8uXMgk0p6nE05maYjNw7OdgKgZwMDJY8sda5rtjCRqAB0UDwFZE/EHmWzl+nZJF2Om4W75/qXtxxJqEp5XJjPlDEgX/eB2/rV4tOL9SgbJlju1B5pIixvjyWSIAZ9WBqJBc7FY+Pr0HmTUKO+STBDA7s7TjAbbjdt5YbGRnHnVaGv1eXLOUvgNlpaMYwajo3HVnOo3TJBJna0UzBHVvu8zhs9QQeYIplBrDEYMD5ZIPrjlVpoupzaewaPL2/24BzXB6tDn6jjrtGFboQCQw06PFoSko2LHxKNugaW6Dya/RXK0uUkRZI2DI6hlYdCGGQR8K61sGefQKsgKg2y5YenOp9KsY6pcZCl7tDbGl33/hpR842FMNL/ABxAZbK6iXmzW8oH6xjbb+NQSyMk8Iidla40my/2QPzJNNdZLpPH8dlp1jbxRm4ujbRuYwdqRqw5NK+DjzCgEn0yCVnXOM72T/KL1od3SG0Hdn+a3tSn35HwpFl8IPD69lyxka5S5R+gKK/L8kUsvPbOf0p7mQH5KWPzxTRwtxZqVmhjLxXMf2Fmdy0foJNuSPQg4wMYpa1lXq8ft9Mk3RP0RvFFZnZ9qjj8/ZNjzglWQ/syCP8AeabdB4zsrs7IZh3n+ikBjl/YcAn3jIp0LYT91pi5QlHqi/ooophEKKKKAM4tWzxHd/o2US/N0anOkXRDniLVfSK3A/oojT1TodCvZ7wVJsl5k1GqdarhffRN8BWsyKzjDXBZWc1xjJRcIv3nYhY19xYrn0zWG2KnA3tukkJkkc9Xdzl2PxP7q0TtylIs7dc4Vrpd3l7MMzAH4gH4Vk9rcuJEMilVaJXQn7UbFgrY8MlSfcQax/EYznHC6Ll/Q0tK4xeWNt3GrJuHgOXupI1q4k73EfUFdxxnapdUHzJ/A0zo5GceIwa+WekvJYavPH9dDAE5Zx9GKzSH5H8KzPDavzGnyW9VL2S14V4W+nuWlyLSNtrAHBncdUBHRF+0R1Ps+Bpm7UNNjWyhKIqdxPEIgoChVZhGygDou1icfojyrraXb2trDHG1vawoiost1uZ5Wxl2WFSh9o5bJbccklRU6+0ldStUSW4BCy7u9tDsDFAylSH37CCSCuSQVByOg140qFe1dCm7N0ssy5OGbhbZr+J+9jEknew45qiOQXQjrtwcr19k4z0qVps4ZSufZYcvQ/8AP7qc59V/k8RQhlMaFYzCkDmNQxA2/SGfnIAdxJznqypuyM10x13SrH+bWR+7x02CRgmPTaFql4hpcVqWPn3+I/TXZm4/aNI7Lr/Mc9uT+acOnok244+DrL7gQKd6znssjJuLx/AJBHn9LMzEfAMp/nCtGrb0bbog32MrUJK2SRLsl6n4VJrxCuABXuuyeWTisIKxLjPiae7uJI4ZnhtY2MZMR2yTspw5LjmsYIKgDrgk9RjZrxiEOOp5Cvzfo0qpaxsxwNgLE+ZPMn4nrVLXXTqqWzq3gsaeEZz9roiTBYrGu2MbAcZI5nkMDmc+HnmulvbImdq4J6nqx/WY8z8a7I+CCPeK7NesAegGc8h+HurzsrJs1FGKOFFTUuQxVWVcdMjlivUun+0QpGOvPqKVvx14J7exBqu1SHc8C4jG6VUEjsyd2x+owkQEp7WPawccqZjZjZg4B5c88gfTNUmoWYkR43HIgg+nkR7jg07TXRVil2IWwbi0aVw9rmo2rCHUbWWSLkEu4sTEf7ZYvaI/T2j1HVqfwc8xSn2X6813Yp3pzPATbzerR4w3PruUq2fMmm2vWLoYzCiiiunDMeHBnXtXPktuP90v91PVInCPPWtZP6VuP6jf3U906HQr2e8fRVkowAKg2y5YenOp9RsfoTqXqU3FfDUOoQdxcbtm9XBU4YFT4Eg9QSp9GPSsg7XLQRaioC7YzaRBMDCgRvKpA/VBXl4ZFbxSp2g8J/T4kMZVLiBu8hZs7T96OTHPY2BnHMFQfCkWQ3xcR8JbXkx7VNNu7OBbieFhEdoJJBMYLADeqnK5BOM+IAODyp07NU3wXUPLaLsSyDxaN4Y2CgeO5k2kHqu4V51SMSGS4tgbm6MhW+tCQJBbtFslg7tiGwpUMhwcsSRkMakdnPC11Y3c28h7WSFBHITtk9hiY1kQ8wwV2BPT2RVSFEa3uj8/7D3Y5LDPnFMjXIdYmVu+SItkyxvG0bFiit3ZGw5AOOf1uRzTFwlCILfZscd3GneTFWAldU2sURx3jBVVF3Ee0AoGcVeX17HChklkWONfrO7BVGTgZJ5deVVI4vsm5R3ds749lBMpLHwHs5PyB91WZWylBQxwhMaoxk5Z5Zn/ABTYy3Vo8lvJHNbRMGYRyiZ8gKJiAIlIYgd4wYk5L4B3VVcO8NzTKBboCrAflW5RKPAg9WwPsrzPLOBzDtpXEcEd9uuGihmulEYSPIj/ACLNzllmWMvIS+0YUeA51acCRBLeVFP5Nbu5WIDoqLcOAo9AQcVGdP4iSVjeF6B5nkpuC5fqTuG9DSzhESEsSS8kjfWkc4yxx06AAeAAHhVxAuWFc6lWa9T8KvPEY8FOPtS5JVFFFILJEvG5geVfnHiGDuJruxcYId2h8jHId8fXqBkA+7FfoiVskmkvtH4Us7qLv7mX6M8I9m5BA2gnkrA/WGTyHXJ5Hmcl1Csgl6rlfqLrt2Tb7mXTq1vBDdRqWs5xy65tpQSJIW/QDBtpPh8zwXVdvIjIYnHkOWcZ8sZ+XurrwZod80o2xXU1tIwYBx3dtNE8hWRpVY7QWQbhtyQdpHgat+Luya6i3ixxcQNzWJ2Cyxc88ixAZR78+nic+3SVylnv1+/vJdhdJIhWN4JEB6HAJHwqXDqGX5NkgY94/tql4Rkgaa2S5jeVZtqLGh2lnIXGSCPZ58+Y6jPLNNfHelRW8SGKCGB1uu6LQgqrq1u8hGTjcUZVG73jkdwFGWgTUpZ7lhahppENbk7Sp5gj5VwrzYKWCg8yf7a9Vm4SbRazlDJ2VXhi1GWH7FzAJBz/AM5AwBwPVH/qithrAeGrxV1OyYH2luDE3p30Dj8cj/kVv1em0Um6Y5+/tGVekrHgKKKKtCTMeCjnV9aP+tgHyWWnqkjgVf8ArDWW/wDqkHyV/wC+ngCnw6FefvEuzXkT51Iryi4AFQNY122tQDcTxQg9N7BS36o6n4UlvLHxWFgsaKzRe1Lv5MWaW7oCVCTz91PLjxSMKxQeW/mfIVdwdoNtjbcCSzc8sTjCE/ozKTGf2gfSpbJYzjgh5sM7c8lX2maEJYjdRJ/jEB370G2VowCHVXX2sqCXGD1XHia7cAcWxXGmxzyzKpiURTvIwXDoANzFvvcmz+l51Z6vrAWEG3KSzTZS3VSGV3I+sSOWxB7THwA8yAVSy7N4bOe2nCpMqA/Su8OE3hSwuVRjtG1tw2+AfI5jmq6McjKXLBw414ztDJDLFPZXKRMRJBMN65JGyWIgEllIKlkDkBuQPOrq+4whu7WRPpdvZSYDCRbpcggg7SPYlCnG0+yjYJxg1yvOE7R7hopPbiuSbmCLGEWRU23GxweXeK6NjHUFhzUYQtC0+FJGjneyWSIqEur+XvCYCoaAQ27uoyqnB5qFIxzIIEYywhjjl8j3w7frOhe2thGztumuJwZ1dgAhNvlgZAyr+cO0Y25DHcBWNpy215bJb3E73ctwskqbxsMOD3zSQxhY1TaMKdoO7bjODU/SovpVzGIruae2iVmmZR3UUjkBYoomiRAVX2mb2m+yM9acLDTYYQRDFHHuOW2KF3HzbA5n1NMhCUnubIWWQitqWX3JVWMS4AFQ7dMsPnU+mWP0E1L1CvMjYBNfSaznjXiae4i+i2dveIZ5I40ulT8n3RYGSRHUkqNvQkDkcil5S6jcZHOlPtS0tLjTpQ/IoVdG+62dm4+Y2s2fQ+HWvNzbDSmEwlkNi3szrNI0vcHH5OVC2WwzYRlGebqR0qrvOPLe+ilt4bS+uElRo96QgJ7QIzvdxtx1yaYrIyjkT5coywaBYWxjijjJB2IqZVdinaoHsrk7Ry6ZOPM1IrLonc2m6NLo6zAV3j25/aUdHO4Ri3lXOACBkk82Q1omjaitxBFOoIEiBtp6qT1VvVTkH1FUpRxyXU88GP6d2ezHWHVgY7a3LTJKV3KyyOSirk8mAJGfsmLPlXrtM4mS7uVigbdDApJcc1eRzg7T0IUKRkeLN5VtE0SuCrKGU9QwBB94NY32rWpjvlbGEeFdmBgfkyQVHuyD8aXdL2Hj77koR5ImldUzywOefDC16vY9rHOOeW9wyajo+RkdDXDV987JBH+duXWBPHAbkzHHgFySfCvPV1SstSXqaMpqMMsZuDez8ziw1JH2P37TyoxOHiEjdyVA5bguB6h+vLns9R9Ps1hijiQYSNFjUeSoAB+AqRXrUklhGM3l5CiiiunDOuBk/wAc1Y+d7j5IP76eLRMnPlSbwSv+MaofO/cfKOP++r3jK4kg026kiJWRYWYMOqcubD1Vct8KbnEROMzOGq649w8lrYv7anbPc4DR2/mq55PNjlt6LnLHkFaJBwgsRzBK0TkflLgos13K3m00+4Yx4bfdirbQNOht7eOK3A7pVG0jnuzz3kjqW6k+OasKpSm2XIxSFDVez+G5AE9zeSEEMGMiAhh0I2xgAj0FfG4E5YF/eEHqH7h8+/MFN7HAyeQHMk+FLercdWcHs94ZpSMiCBTLKeWear9Xw+sR1rsLLFxFv5EZ11vmaXzPvCfBVtYF2hDNI/1pH2g45eyqxqqqvIEhQM4Gc4FQpOLLRry4DzxiG1gEcjFxsLzvlk/SKiJRyzzdh1pW4gsJNVYNcW0NqgG0HCy3ZUE4Bk+rGPHGGIyakaTaPaGIGztrsQLshlG2G4Rck4IZSjNk/XBU82Pic2Pwl23c0yt+No3bFJfQgvxhDbW9orJPI1ncvtAjYSC2RJkjZw2Nu6NlXDYOAWx0zadmN3DlhM7i8uBuMMsbRqqo8rhIS6jft7xiTkn4CpetX9zfKIXiFtbkgygyCSWUAg937A2qhx7RySRy5ZNQ+I4TKncxtsnwZoH+68LIQc+HNgPcTVijSS2uUlh+hWv1sN6hF5Xq+xo9FVXC2sfSraOUja/NJU+5Ih2yL8GBx6EVbKMnFBMl2acs+dedU1GK3iead1jjQZZ2OAOeB7yTgADmSQBUlRgYqHrOkw3ULQTpvjbG5clehBBBUggggHINV28stRWFgz7V+LZr54rRbWa3tbqTujcynu3kRVZ5Fji+sA6qVDk9GPIHo/qoAwBgDkAOgpJ4l4C022ge4VZYJUZZEnjkeScyA4RU71m3FiQu3xyPeL7hWzuYoB9Mm76djvc4CqnsKNihfZwMHmAMkk450i0bWQO0fRJruz2W5XvY5EnVX+q/dknY3hz8jyJAzjrSJpou59Ga/n1C4UiKV1jiWOHmjOqDeqZ5lR0x1q5sxfaqtxNFeG2s5ZDFEqx7naKIsrOjbhsMhLZ5Z9kc8DnI7SLJLXQpoYgQiJFGo8cd9GCSfEnmT7zTa68LMhc7ecRZTafpvcaRDqaXEsV3II1luDI8i93NMIzvWViMKH3+GGXIOMitO0bTUtoI4EJKxqFBY5ZsdWY+JJyT6movCWlxvpNrBKgZHtIldD0O6Jdw+ZPOq+DgOWIBINTvY4hyWNu7l2jwVWdCQB0HkKjOOehOMsDBe3ccKGSV1jRebO5CqPeTWe8Y2s+qWkssELIsPt2hdSJpzgiQhDzVCv1ARliFOAMZsuGuFozPcvdNJdvBclIZLhzJtXuoXyEP5MMGYjIUdOXq70lpLgYuT812uoiPcH3l1UkxKCzDaCZMr9nbg5JxjBzWjdkOh9/O+ouPyaBobXPj4TSj8UBHhuq6u7ZYNYXeimDUbdreT2RzliBYbj+nGSuPHHpT3ZWiQxpFGoREUKqjoAowBUadLCEvMXU5ZbJrazvRRRVsSFFFFACTwFHmbUj4fyjL+EcP9tOpGeRpP7MucV4/39Rum/3mP7Kca62cSwKh4HSMk2lzc2YOT3UTq0IJOSVimV1X3LtFRn4f1RW/J6lG6f661UuPTMbKD8hTpRUcIllmTcUaHM00Vvc389xuV5Zo0At4e6HsqrLF7R3OeWWPKN6l6fp0UC7YY0jXyVQM+89SfU18iuO/ury46hpu4j/2dv7HL0MnfN/OqXWxpKlGtPHLMDXXSna454QUUUVbKJQXt/O121vFLbwlYkkUTqSZSxcELhhgLtHTJ514vjepJBJJa7ljZ972ziUMjRkckYK+d2w4APIfCpnEdpaPHuvFjKL9p+W3PgrDnz8h1pQ0K8ht5bhtNnLxfQriXujuKpJFtKnDgdc+PPrzwaztRKyuTe7jsa2ljTbFRcHnv/0ZNB4tgt9Q7vftiu8bldWjaGdQFDMsgBCyLtXOMZQHxNazZLk58PD41ku27kgTvktL9WVTtkTuW5gHII3qfgq00di13nTzbtyktZpIXGdw5sXXYcn2cMFH6pqtbvXMljJco8t4UJZwP1FFJvanrUkFosUBxcXcq2kR6bTLyZs9RgZAI6FgfCq5aI9pc/yjfGUc7OycpD5S3IBWSXyKxglVPmzEGrbiwv8AQbrugxk+jy7Aoyxbu227QOpz0Fd9B0mO0t4reIYSJQo9T9pjjxY5Y+pNT6rSll5HpYWDMuGu0Gwt7GGLMomhiSP6P3bCV3ACkJy2klsnr4+FcuMdUuL+ylthYSxmQLtZpoeRV1cZG7OOWPjTBxc2+9tozzEUUk5H6blY4z8F7751zrY0tPm17pGJrNS6bNsV+570rjKaKGKJtOuD3caplZYDnaoGR+UHlVgvHv3rC9Hu7hsfsz5/Cqyinfga+7Ef+nb2X9/9nKPtBtIHuXuBNbq8oePvIJAXHcQq2MKVzuVhjPhmpH/TCeUBre0CoRkPcShcg9CEhEmR72Fc2UEYIyD1B5ihECgAAAAYAAwAPIAUteG17syeScvFbNuIpJldrH065CCSW1Tu5UmjKQOWR42ypDNN71PLmGPnXa64/wBQtPaubWK4gH1pLUsjovm0chbPj0OPUVMopz0NWMR4Ex8RuTzJ5Gzhfia3v4RNbPuXoynk6H7rr4H8D4E1cVib2LaddDULMER5xd269HjP1nRfvL9bHp7wdntrhZEV0YMjqGVlOQysMggjqCKzLapVywzYpujbHdE60UUUscJPZE26wZ/v3Nw3zmanakXsS56Pbn7zTE/08lO8sqrzZgo9Tj99AHuoOuagLe2mnPSKJ5PfsUtj8K4XXE1nH+cu7ZP1pkX97Ul9o/GthJYyQR3kDtK0cZCOGwjSoJT7PgE3UIG8EPhu1MVrAjfWEalvVmG5yfUsSasaV5u0LT1/z+f1Y3/9OKiydpliOhlb3R/3kVuK6qKxuR5t0XSbe18/AcqKUYOPEkGYrO+kz0Kwgg/JjXdeIL5/zWkXh9ZAYh/WSuPVVL1OrR3v+kuNNQTXsu9QVtkjEeeYEku5nYD7wUIAeo3N5mvHE3Dc01wLi3kjV2ga1kWVWZe7diSy7CDvGT15Hl0qJ2cXDytfSSp3chudjpndsMcaqVz446fCmTXOH3nhM0VxNBJEDt7tsKTjPtocqw6dR8ayLZ75uRvUV+XWoi5qfAExtBFaXcuVQBo3J2OQuDzH5RATzwrFfDFNPA/E9oNtj3AsLhRn6KwADcslonXlIOR5/WO08uWaXuFOJ5WW2W8CJLcRiSCWM+xJyyVI6pKB1XofDyqb2p6RHeabNKyDvbdTIrAc8DmfgQCCPj4DEG2+oxRS6Ie73XbWH87cwR/ryon8RrOO1Piewnt42gvrc3NtMlzAATIrNH9glAeR+HMDJAyaRNLg4ZQAyyXkjYG5XBABxzA7tV5Z9a0rgL+QJWAsY7fvV6LKp74eqmbLH3qTXDpF03tfsyq/SkmtJCoba8bMpDDIZCoyVPgSoq6g7R9LcZF5EP1gyfxKKcbuyjlG2WNJB5OoYfIiqg8F6d1+gWf/AOPH/wCml+Wie9iKdZgutSneCVJVW2gTcpyMiSdiP6w+dWlReO9KhsJ7W7hijhgINrP3ahEUOd0TkKAAA4ILH7wrpcXccYy8iIPNmCj5k1taKS8rHY8/4hCXnbu52oqCdZt8bvpEO3OM94mM+Wc1zh4gtXYIlxCzE4CrIrEn0ANWt8e5S2S7MsqKKKkRCiiigCssbt/pNxE5yFEckfIDCyKVI5dcOjHn96pGi64NMkEcnKwlf2W8LWRjnB8oXJJz0ViegPKuu7hIr5WdlVWtX3MxAA7qVCMk8gPbeqTWuLkuElt7O2kvTsbvNqN3Srg5JIGT05Yxnlg5qnfscGpvldDQ0vmRsTrWU0sm9A19pN7J9MuLfTokuLhJwQGiKHcqRkDYgf7QHUeWcDkBTlWSbhlkfY0BuX+UbtYtzFIozsRAzFgoBYjlnrgZOT416g7C9PBy8l1IfHdIgz+zGD+NajRQAgw9jmkr1t2b9aaT/hYVPj7OtJhXJtIAqjm0hLAe8yMfxpvrHtStzrFxNLcs/wBBt5XiggQkCUx5V5X282ychcYOOXnuAL2fWuHbX/5eCP8ARRJKfnEjGuQ7WtMU4top5j92C3wfk22jRNHsAu62htyOm9VVjkdQWOWyPInNXagAcuQ9OVAFR/hFu5P8n0i4IPjPItv8cMDmvf8ALesSHlHY26/pGSdx+ztX8a7SazACR3yFh1VW3t+yuT+FcBryH6kVy/ut5VHwMiqD86AKfs6B2XhZlaQ305kKjA3ZUEhcnAOMgetPdpIO6mDHC7Tknp0P/PwrMr7RGedp7a11C2kc5do54IVc+bqZH9T06knqa4y8K30uRK7uh5FJr5yhB+8kEC5926gCr0DRYG0NrgRotxEskiThQH3QyM6EH+aFrYo7TvrO4VsYlhZCP1o2B/ipMbh25kgNtJPbxQFO7MdvARhT4K0khx78V3k0zUGjaE3saxsNrSLARMy9Dn8psDEfaA8c4oAicJXVqmnWrzm3j/IqCZCi5xy+17qj6/e6S6gygciCs0UMgKHPIrLEnI5APXw6UzaRodvbIqQxIu0Abgqh2wAMswGSx8TVdxu35KAZ5m6iA9cbmP4KT8KAKbSeKb6HnZXUWrQDrFIwF2g9/Jm95BPpTNo3a9YyHu7nvLOUcikynAP6wHIerBaU77h+3lO5ogHzkSJ7Dg+B3Lg5rxcWlxsCFobxB0S9jDtj0lXnn1INAGuia1voHQPDcwuCrBWV1I96nkfxBFLdt2SaShB+i7iPvyyMPiC+D8RWWxabYvcRxyQz6XcucRywyb4mOcDBzkZJHIBeo5+b7w7xFfWN7Fp2pMsyS5W3u+hYgclfPUnkvPnlhzbPIAgcdcL2aX1hDDaQIuJpZtsYGVRVVA2B7Q3t4+VWsUKr9VVX3AD91fOJfa1hj4R2MYHoZJ5SfnsX5V0rW0UUq8mF4jNu3HZBRRRVwoBRRRQBRroFvf6mI7lQ8cFsHCbiuXklOM7SCQFQ8vWtKsLGKBBHDGkSDoqKFX5DxrP9B4VW/S8uAzRTi622twv1ozbIEBHmhcyhl6H5ENvCmstcRMsoCXMDmG4QdBIv2lz9hhhlPkceBrzmrblY5HqtHHbVGPwIWky/yfefRjytLtme2PhFOctJD5BX5ug5c9wHhTtShx/p3f6fcKMh1jMsbA4ZZIhvQqRzByuMjzNUuj9pxaCFpLaVnaNC7KMKWKgsVHkTnFRhLKGTWGaTRRRUyJWcT3xgs7mYdYoJJB71RiPxApG4Bte7061XziVz75PbP8VMXalLt0m9P+pK/tEL/bUDRxi3hH+qj/gFAETU+HY5m7xS8M/hNCdjnHQOOjj0YH4VR3V7qFqMXECX8I6yQqFlGPFoTkE/q0513S4HR13Dz6MPj4/GgBW0TjWyuMKkyo/TupPybA+QDcif1SaYqg63wjY3n51ELHluYbH/AKROfw6Uur2ZXEP+Q6hPEPBGZZYx6BcqPmDQA4UUrJwzrgGDfQEfeMKZ/divJ4S1E/ntVbHlDHEh+anP4UANRqpv+J7OHlLcwqR9neC37K5P4VTxdnFs5xc3F1cf7aZmHyUA1d2PBOmw42QxEjoTFvP7UhJoAoX7SLRuVulxdN5QwsfnuxVbq+o6hdtCY9MkVYnMg72ZELExug3KwG3G4nqegrTYhAgwFcjy5KPktdRfqv1YlHqeZoAzSLQ9ZlxtS0iHqXkI/ZG2p0XZlqMv5/UtinqsUQU/BlYfjT4+qyHxA9w/vzUaS4durE/Hl8qAKvh7swsbaVZCz3E68w8r7mBHjt6fHGR51V9sQ/xnSv8AxsP8dMqOQcjkR0NLnagO8u9Ix43sB/rZP4UASNdH/W0/ra25/wB5cCvdHFKbdWB/0lkoHvinfP8A5q0Vs6N/lI8/r1+e/l/gKKKKslMKi6peCGGWU9I0Z8ee0E4+PSpVVHE0XerDb4z9IuYYSP0TIHk+GxGqFktsGxlUN81Hux74I0/6Lp1uj8mWISSk/ffMkpP85mqq4G0/2HvXH5e+Kzv+ghH5CMD9FCM+JJPpV9xfOY7C7cdUtpmH82JjXHQP8lt8dO5jx/RrXnLXwerrXJC44vxBp91ITgiF1X9Z12IPizKPjVloWgxw20EJUExxRxkkcyUQKT+FKPH1x313ptgp/PXAnlHnHb+3tPoxB/YrRqK1wE3yFFFFMICr2p2rSaTeKoye63fBGDt+Cmq/RJQ1vAynKtFGQfQoMU8sM8jzFZ5qvD17Zc9PSO5tski1dtksWTnbDIeRTrhW5joM9AAW9FKdvx7bhu7ukmspfuXCFQfUNjGPU4pls7tJUDxOroRkMpBH4UAd6+V9ooA+Yr7RRQAUUUUAFFU+ocUWcGRLcxKR9kMGb9lcn8KW73tVs1O2JJpmPTaoQH9s7v6tAD5RWeQ8UavdZFpppUfelDY59OchjX99To+FNfly0t5DbrjO1MFh6AJH/wAdADoaVtU1SG71LT7aFllkiuBM+z2ljWKJ/rMOQOce448xS3wTwkNRvLyG8u7i4itWQcnZVkZi+4EMWwAUI9kgnGcitp0TQba0TZbQxxL47Rgtj7zdWPqSaAFrjyLF3ZSeazwe8ssco/CJqhVadpp2wW0v+ju4ifQSB4Sf95VXWroXmDXxMTxKOLE+6CiiirpnBUFTnU9NT/WTuf5ls+D82FTqqbm4WHUtNnkZUiVriN2Y4Ud5ASpJPIDKVX1X8plrRfz45++DQ+MMfQLzd9X6NNn3d02ap+z1idMss9fo8fyCgD8MUocW8QXWsr9E0yJxZu4Sa9YbVYA+0IwxBKDxxzbpgDrpVvAsUaogwkahVA8FUYAAHoKwLX6Hpq0K3DNqJ9ZvrphkW6R2cRznnt7ybl4EFgPifOn2kDsavUntrudMjvr+eVg31l37CoPqF20/0xLCIPqFFFFdOBRRRQBHvrGKZCk0aSIequodT8GGKyPj/s07h/pmnLKiD8/BbOUkAH24euceKeOOWK2SigDCtPbUGhE9jqEd5F92eMB19HIy24epHyr2vFuqR8pLKGX9KN9v4FmP4U78T8Akytd6dILW6PN1x+QuPSVR0J+8B4nxOQnS8Qqknc6hC1jcebAm3l82SQcgPXmB55oA5f4QLzp/Jb5/2jY/8r+2ux17WZPzenxxesrg4+bqfwqz7s7QwwynoykMp9zLkGrjTNRBAVjgjkCfH/3oAVP5M1yb85d29uPKJdx/gz/Wrz/g1Mv+V39zP5gHC/KQv/ZWgUUAKth2d6fF/mN5/wBYzOP2Sdv4Uw2dhFEMRRxxjyRAg/qipNQtQ1WCAZmmji/XcL8gTk0AMmgr9c+4fv8A/aqrtD4lWzs5nBG4LgfrtyRfmQT6A0m6t2v28YENlHJO55DAKhj7yNx/mqfeK5cNcG3upTpdasNkCHdHakY3Hw3J1C+e/wBo9CAKAGHsU4ea1sO8lB725bvm3fWC4xGG9SMv/PrQaKKAEvtfYfyY6/aaa3VPVvpEZx8gflUA1E7SL3v9RsbIYKw7r2UeRUFYfjuLcv0hUqtPQR9lsxvE5JzjHt9Qoooq+ZgVQ8caR9KspYwMuB3iee5OeB6kZX+dV9RXJRUotMlCThJSXodOEeLrA2dsIj3UexY9u1zHCw5d3LKRtViehdgWyDz3c7+81hEnt4QVZpmcYDDcoSJn34+77IUnzday6C4Ok3buy79NuzidMblhduW4r02nPPzBx1Vcumq3djpUPe29vCJZ8JBHCqhrh2xsUFR9TJBz0GRjmQD5q2l1z2s9ZTdG2ClE7cFRIup6sIk2putixAwplaN2lx4Z5qTjxPPrTxVLwlo5tbcLIQ00jNNcOPtyyHLkeg5KP0UWrqprhHGFFFFdOBRRRQAUUUUAFRdS02G4jMc8SSoequoYe/B8fWpVFAGbX3ZFCrF7C6uLJjz2oxeP4qSGPxYj0qvfhfX4fqXNpcjwMi7G+QQfxGtZr4GByMjl19KAMM4k1jW7JY2uI7RRJIIkKgtliCQD7fIcjzrjJfa2/LvbaL1VRn8Vemft5k/J2C+d2p+S4/4q5IuWA8yB+NAChrOj34iaW61CXYEZ9qZUNgZ+yyjy6r41d9mXZZb3Fql3eq7NKSyIHKDu/ssxXDEtzbr0K+Oam9paF4I4FOGnkjgX/wC5Ig/cDWtWtusaLGgwqKEUDwCjAHyFAFfovDlpaD/FreKLwLKoDH9ZvrH4mrWiigAooqPqF4sMUkrnCRo0jHyVQSfwFAGE6vrb2esX5niM5d1zJAdxjjK/kkKkDntC559R40wabxZZz/UnQN02ue7bPlh8Z+FJOjyvKJLmT85cSNM3puPsgegHT0NSbi0jf66K36yg/vqrHxx0Tde3KRy3wiF635w2aOpzzHMelfcVli6HCDlFZCfuO6/gDivR0lT1knPoZn/vq2v4jpxzFlN+AWek1+xpV1dxxjdI6IPN2Cj5k0salx5ACUtla6k8k5Rj9ZyMY92feKWYtAtwc92GPmxL/wARIqwjjCjCgAeQGB+FVr/4jysVR/cfT4DFPNks/oUnEq3M8Ly3MuWUbkhTlEmCM8j9Y4zzOevjWocABtVnh1GZNsVrEsUC4wGnKj6RKB91T7C9RkZ5FaRdQi3RSL5ow+amtN7C5c6PAPutKP8Aeuf7aTotRO9SlY8vJduphViMFhD/AEUUVeEBRRRQAUUUUAFFFFABRRRQBlHadxPdNeppts5t1ZBJLMv5wqQx2ofsjC9RzJI6AHK7/g4hXDw3kkcv394BJPUkgBvlirvtm094Lq11NFLRqO4nx4AlthPv3uM+YQeNebW5SRA6MGVhkEdP+fSgBcn4VummhNzfG5SFtyhmZyMEHA3McZKrn3U22q5dR+kP31yqZpYAfeeiAk/uA/58qAIGtSCXV9NgPhMZfjDGzr+OflWvVgXCd2briOJl5rCJMkdMLFIGP9I+PlW+0AFFFFABSJ2yXpXT+4UkPdSJBkdQvN5D7tikfzqe6xXj7VvpWoOFOY7UGBfIyNgzn4YRPerUnUW+VW5DKob5JFGiAAADAAwB5AdK+0UV5U1wooooAKKK8QyhwGU5B6Hz54yPT18a7h4yB7IzWg9goxpKZ/0sv8VZ+K0rsWi26YnrNP8AhMw/srX8Kfvr9PqUtZ6D1RRRWwUQooooAKKKKACiiigAooooA5XVskiNHIqujAqysMqwPUEHqKy3VuyJ4naTS7owZ59xLlo8+jczj9ZWPrRRQBSz6NrsP1ra3mUfaR1X+KRf4aiXEGtTr3SWaxk8twljyAepGZOR9eZoooAe+yvs8/k1XlmZXuZFC+zzWNM52qSASScEnp7KgdMnQaKKACiiigCk401z6FZTXAGWVcIPN3ISMH03EZ9M1h9lAUQKSWbqzHmWZjlmOfMkmvlFZHisniMfTku6NLlneiiisYvBX2vlFAFSHNyxA5QKSreBkYdV9EHj51bAUUVY1Psz2LohdXMdz6s+1qfZIuNNj/2tx/8A0y0UVe8K96RX1nRDjRRRW0UD/9k="/>
          <p:cNvSpPr txBox="1"/>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48" name="Google Shape;448;p44"/>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49" name="Google Shape;449;p44" descr="ccd.jpg"/>
          <p:cNvPicPr preferRelativeResize="0"/>
          <p:nvPr/>
        </p:nvPicPr>
        <p:blipFill rotWithShape="1">
          <a:blip r:embed="rId5">
            <a:alphaModFix/>
          </a:blip>
          <a:srcRect/>
          <a:stretch/>
        </p:blipFill>
        <p:spPr>
          <a:xfrm>
            <a:off x="3048000" y="1371600"/>
            <a:ext cx="2611437" cy="2971800"/>
          </a:xfrm>
          <a:prstGeom prst="rect">
            <a:avLst/>
          </a:prstGeom>
          <a:noFill/>
          <a:ln>
            <a:noFill/>
          </a:ln>
        </p:spPr>
      </p:pic>
      <p:pic>
        <p:nvPicPr>
          <p:cNvPr id="450" name="Google Shape;450;p44" descr="ghkk.png"/>
          <p:cNvPicPr preferRelativeResize="0"/>
          <p:nvPr/>
        </p:nvPicPr>
        <p:blipFill rotWithShape="1">
          <a:blip r:embed="rId6">
            <a:alphaModFix/>
          </a:blip>
          <a:srcRect/>
          <a:stretch/>
        </p:blipFill>
        <p:spPr>
          <a:xfrm>
            <a:off x="152400" y="4038600"/>
            <a:ext cx="3090862" cy="2176462"/>
          </a:xfrm>
          <a:prstGeom prst="rect">
            <a:avLst/>
          </a:prstGeom>
          <a:noFill/>
          <a:ln>
            <a:noFill/>
          </a:ln>
        </p:spPr>
      </p:pic>
      <p:pic>
        <p:nvPicPr>
          <p:cNvPr id="451" name="Google Shape;451;p44" descr="sd.jpg"/>
          <p:cNvPicPr preferRelativeResize="0"/>
          <p:nvPr/>
        </p:nvPicPr>
        <p:blipFill rotWithShape="1">
          <a:blip r:embed="rId7">
            <a:alphaModFix/>
          </a:blip>
          <a:srcRect/>
          <a:stretch/>
        </p:blipFill>
        <p:spPr>
          <a:xfrm>
            <a:off x="5562600" y="3581400"/>
            <a:ext cx="3375025" cy="2776537"/>
          </a:xfrm>
          <a:prstGeom prst="rect">
            <a:avLst/>
          </a:prstGeom>
          <a:noFill/>
          <a:ln>
            <a:noFill/>
          </a:ln>
        </p:spPr>
      </p:pic>
      <p:sp>
        <p:nvSpPr>
          <p:cNvPr id="452" name="Google Shape;452;p44"/>
          <p:cNvSpPr txBox="1"/>
          <p:nvPr/>
        </p:nvSpPr>
        <p:spPr>
          <a:xfrm>
            <a:off x="1219200" y="3657600"/>
            <a:ext cx="19812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Limelight"/>
              <a:buNone/>
            </a:pPr>
            <a:r>
              <a:rPr lang="en-US" sz="1800" b="0" i="0" u="none">
                <a:solidFill>
                  <a:schemeClr val="dk1"/>
                </a:solidFill>
                <a:latin typeface="Limelight"/>
                <a:ea typeface="Limelight"/>
                <a:cs typeface="Limelight"/>
                <a:sym typeface="Limelight"/>
              </a:rPr>
              <a:t>In class </a:t>
            </a:r>
            <a:endParaRPr/>
          </a:p>
        </p:txBody>
      </p:sp>
      <p:sp>
        <p:nvSpPr>
          <p:cNvPr id="453" name="Google Shape;453;p44"/>
          <p:cNvSpPr txBox="1"/>
          <p:nvPr/>
        </p:nvSpPr>
        <p:spPr>
          <a:xfrm>
            <a:off x="3978275" y="4419600"/>
            <a:ext cx="97472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I</a:t>
            </a:r>
            <a:r>
              <a:rPr lang="en-US" sz="1800" b="0" i="0" u="none">
                <a:solidFill>
                  <a:schemeClr val="dk1"/>
                </a:solidFill>
                <a:latin typeface="Limelight"/>
                <a:ea typeface="Limelight"/>
                <a:cs typeface="Limelight"/>
                <a:sym typeface="Limelight"/>
              </a:rPr>
              <a:t>n CCD</a:t>
            </a:r>
            <a:endParaRPr/>
          </a:p>
        </p:txBody>
      </p:sp>
      <p:sp>
        <p:nvSpPr>
          <p:cNvPr id="454" name="Google Shape;454;p44"/>
          <p:cNvSpPr txBox="1"/>
          <p:nvPr/>
        </p:nvSpPr>
        <p:spPr>
          <a:xfrm>
            <a:off x="5867400" y="3352800"/>
            <a:ext cx="25908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Limelight"/>
              <a:buNone/>
            </a:pPr>
            <a:r>
              <a:rPr lang="en-US" sz="1800" b="0" i="0" u="none">
                <a:solidFill>
                  <a:schemeClr val="dk1"/>
                </a:solidFill>
                <a:latin typeface="Limelight"/>
                <a:ea typeface="Limelight"/>
                <a:cs typeface="Limelight"/>
                <a:sym typeface="Limelight"/>
              </a:rPr>
              <a:t>     In front of father</a:t>
            </a:r>
            <a:endParaRPr/>
          </a:p>
        </p:txBody>
      </p:sp>
      <p:sp>
        <p:nvSpPr>
          <p:cNvPr id="455" name="Google Shape;455;p44"/>
          <p:cNvSpPr txBox="1"/>
          <p:nvPr/>
        </p:nvSpPr>
        <p:spPr>
          <a:xfrm>
            <a:off x="2895600" y="6259512"/>
            <a:ext cx="38100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Limelight"/>
              <a:buNone/>
            </a:pPr>
            <a:r>
              <a:rPr lang="en-US" sz="1800" b="0" i="0" u="none">
                <a:solidFill>
                  <a:schemeClr val="dk1"/>
                </a:solidFill>
                <a:latin typeface="Limelight"/>
                <a:ea typeface="Limelight"/>
                <a:cs typeface="Limelight"/>
                <a:sym typeface="Limelight"/>
              </a:rPr>
              <a:t>One thing and many forms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27E4-258C-4BB3-7E1C-0CA80D9F7255}"/>
              </a:ext>
            </a:extLst>
          </p:cNvPr>
          <p:cNvSpPr>
            <a:spLocks noGrp="1"/>
          </p:cNvSpPr>
          <p:nvPr>
            <p:ph type="title"/>
          </p:nvPr>
        </p:nvSpPr>
        <p:spPr>
          <a:xfrm>
            <a:off x="628650" y="1131094"/>
            <a:ext cx="7886700" cy="994172"/>
          </a:xfrm>
        </p:spPr>
        <p:txBody>
          <a:bodyPr>
            <a:normAutofit fontScale="90000"/>
          </a:bodyPr>
          <a:lstStyle/>
          <a:p>
            <a:r>
              <a:rPr lang="en-US" sz="3150" b="1"/>
              <a:t>Course Equivalence and Attendance Relaxation</a:t>
            </a:r>
            <a:endParaRPr lang="en-IN" sz="3150" b="1"/>
          </a:p>
        </p:txBody>
      </p:sp>
      <p:sp>
        <p:nvSpPr>
          <p:cNvPr id="3" name="Content Placeholder 2">
            <a:extLst>
              <a:ext uri="{FF2B5EF4-FFF2-40B4-BE49-F238E27FC236}">
                <a16:creationId xmlns:a16="http://schemas.microsoft.com/office/drawing/2014/main" id="{09CD3492-4C89-B1CC-C9E0-BC160AB5A5E5}"/>
              </a:ext>
            </a:extLst>
          </p:cNvPr>
          <p:cNvSpPr>
            <a:spLocks noGrp="1"/>
          </p:cNvSpPr>
          <p:nvPr>
            <p:ph idx="1"/>
          </p:nvPr>
        </p:nvSpPr>
        <p:spPr>
          <a:xfrm>
            <a:off x="628650" y="2304288"/>
            <a:ext cx="7886700" cy="3188970"/>
          </a:xfrm>
        </p:spPr>
        <p:txBody>
          <a:bodyPr>
            <a:normAutofit/>
          </a:bodyPr>
          <a:lstStyle/>
          <a:p>
            <a:pPr marL="385763" indent="-385763">
              <a:buAutoNum type="arabicPeriod"/>
            </a:pPr>
            <a:r>
              <a:rPr lang="en-US" sz="1650" dirty="0"/>
              <a:t>Recognition of Prior Learning (RPL)</a:t>
            </a:r>
            <a:endParaRPr lang="en-US" sz="1650"/>
          </a:p>
          <a:p>
            <a:pPr marL="385763" indent="-385763">
              <a:buAutoNum type="arabicPeriod"/>
            </a:pPr>
            <a:r>
              <a:rPr lang="fr-FR" sz="1650" dirty="0"/>
              <a:t>NPTEL Course/</a:t>
            </a:r>
            <a:r>
              <a:rPr lang="fr-FR" sz="1650"/>
              <a:t>MOOCs</a:t>
            </a:r>
            <a:r>
              <a:rPr lang="fr-FR" sz="1650" dirty="0"/>
              <a:t>/Certifications</a:t>
            </a:r>
            <a:endParaRPr lang="fr-FR" sz="1650"/>
          </a:p>
          <a:p>
            <a:pPr marL="385763" indent="-385763">
              <a:buAutoNum type="arabicPeriod"/>
            </a:pPr>
            <a:r>
              <a:rPr lang="en-IN" sz="1650" dirty="0"/>
              <a:t>Pursuing Project</a:t>
            </a:r>
            <a:endParaRPr lang="en-IN" sz="1650"/>
          </a:p>
          <a:p>
            <a:pPr marL="385763" indent="-385763">
              <a:buAutoNum type="arabicPeriod"/>
            </a:pPr>
            <a:r>
              <a:rPr lang="en-US" sz="1650" dirty="0"/>
              <a:t>Any other: In addition to above, the students may also suggest any additional aspect with regard to which the student is seeking course equivalence and attendance relaxation in the upcoming term</a:t>
            </a:r>
            <a:endParaRPr lang="en-IN" sz="1650"/>
          </a:p>
        </p:txBody>
      </p:sp>
    </p:spTree>
    <p:extLst>
      <p:ext uri="{BB962C8B-B14F-4D97-AF65-F5344CB8AC3E}">
        <p14:creationId xmlns:p14="http://schemas.microsoft.com/office/powerpoint/2010/main" val="37231874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400"/>
              <a:buFont typeface="Calibri"/>
              <a:buNone/>
            </a:pPr>
            <a:r>
              <a:rPr lang="en-US" sz="4400" b="0" i="0" u="none">
                <a:solidFill>
                  <a:srgbClr val="FF0000"/>
                </a:solidFill>
                <a:latin typeface="Calibri"/>
                <a:ea typeface="Calibri"/>
                <a:cs typeface="Calibri"/>
                <a:sym typeface="Calibri"/>
              </a:rPr>
              <a:t>Example of Polymorphism</a:t>
            </a:r>
            <a:endParaRPr/>
          </a:p>
        </p:txBody>
      </p:sp>
      <p:sp>
        <p:nvSpPr>
          <p:cNvPr id="461" name="Google Shape;461;p45"/>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62" name="Google Shape;462;p45" descr="C:\Users\Gauri\Desktop\polymorphism.jpg"/>
          <p:cNvPicPr preferRelativeResize="0"/>
          <p:nvPr/>
        </p:nvPicPr>
        <p:blipFill rotWithShape="1">
          <a:blip r:embed="rId3">
            <a:alphaModFix/>
          </a:blip>
          <a:srcRect/>
          <a:stretch/>
        </p:blipFill>
        <p:spPr>
          <a:xfrm>
            <a:off x="1371600" y="1371600"/>
            <a:ext cx="6477000" cy="4572000"/>
          </a:xfrm>
          <a:prstGeom prst="rect">
            <a:avLst/>
          </a:prstGeom>
          <a:noFill/>
          <a:ln>
            <a:noFill/>
          </a:ln>
        </p:spPr>
      </p:pic>
      <p:cxnSp>
        <p:nvCxnSpPr>
          <p:cNvPr id="463" name="Google Shape;463;p45"/>
          <p:cNvCxnSpPr/>
          <p:nvPr/>
        </p:nvCxnSpPr>
        <p:spPr>
          <a:xfrm>
            <a:off x="611187" y="1268412"/>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6"/>
          <p:cNvSpPr txBox="1">
            <a:spLocks noGrp="1"/>
          </p:cNvSpPr>
          <p:nvPr>
            <p:ph type="title"/>
          </p:nvPr>
        </p:nvSpPr>
        <p:spPr>
          <a:xfrm>
            <a:off x="457200" y="457200"/>
            <a:ext cx="82296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E46C0A"/>
              </a:buClr>
              <a:buSzPts val="3400"/>
              <a:buFont typeface="Times New Roman"/>
              <a:buNone/>
            </a:pPr>
            <a:r>
              <a:rPr lang="en-US" sz="3400" b="1" i="0" u="none">
                <a:solidFill>
                  <a:srgbClr val="E46C0A"/>
                </a:solidFill>
                <a:latin typeface="Times New Roman"/>
                <a:ea typeface="Times New Roman"/>
                <a:cs typeface="Times New Roman"/>
                <a:sym typeface="Times New Roman"/>
              </a:rPr>
              <a:t>Unit VI: Exception Handling, Templates and Standard Template Library (STL) </a:t>
            </a:r>
            <a:br>
              <a:rPr lang="en-US" sz="3400" b="1" i="0" u="none">
                <a:solidFill>
                  <a:srgbClr val="E46C0A"/>
                </a:solidFill>
                <a:latin typeface="Times New Roman"/>
                <a:ea typeface="Times New Roman"/>
                <a:cs typeface="Times New Roman"/>
                <a:sym typeface="Times New Roman"/>
              </a:rPr>
            </a:br>
            <a:endParaRPr/>
          </a:p>
        </p:txBody>
      </p:sp>
      <p:sp>
        <p:nvSpPr>
          <p:cNvPr id="469" name="Google Shape;469;p46"/>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70" name="Google Shape;470;p46" descr="https://docs.oracle.com/cd/E35855_01/tuxedo/docs12c/creclient/wwimages/cexcep.gif"/>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71" name="Google Shape;471;p46"/>
          <p:cNvPicPr preferRelativeResize="0"/>
          <p:nvPr/>
        </p:nvPicPr>
        <p:blipFill rotWithShape="1">
          <a:blip r:embed="rId3">
            <a:alphaModFix/>
          </a:blip>
          <a:srcRect/>
          <a:stretch/>
        </p:blipFill>
        <p:spPr>
          <a:xfrm>
            <a:off x="914400" y="1981200"/>
            <a:ext cx="7391400" cy="3429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E46C0A"/>
              </a:buClr>
              <a:buSzPts val="4400"/>
              <a:buFont typeface="Times New Roman"/>
              <a:buNone/>
            </a:pPr>
            <a:r>
              <a:rPr lang="en-US" sz="4400" b="1" i="0" u="none">
                <a:solidFill>
                  <a:srgbClr val="E46C0A"/>
                </a:solidFill>
                <a:latin typeface="Times New Roman"/>
                <a:ea typeface="Times New Roman"/>
                <a:cs typeface="Times New Roman"/>
                <a:sym typeface="Times New Roman"/>
              </a:rPr>
              <a:t>Standard Template Library </a:t>
            </a:r>
            <a:endParaRPr/>
          </a:p>
        </p:txBody>
      </p:sp>
      <p:sp>
        <p:nvSpPr>
          <p:cNvPr id="477" name="Google Shape;477;p47"/>
          <p:cNvSpPr txBox="1"/>
          <p:nvPr/>
        </p:nvSpPr>
        <p:spPr>
          <a:xfrm>
            <a:off x="45720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478" name="Google Shape;478;p47" descr="http://www.bogotobogo.com/cplusplus/images/stl1/STL_ThreeLegs.png"/>
          <p:cNvPicPr preferRelativeResize="0"/>
          <p:nvPr/>
        </p:nvPicPr>
        <p:blipFill rotWithShape="1">
          <a:blip r:embed="rId3">
            <a:alphaModFix/>
          </a:blip>
          <a:srcRect/>
          <a:stretch/>
        </p:blipFill>
        <p:spPr>
          <a:xfrm>
            <a:off x="914400" y="1600200"/>
            <a:ext cx="6858000" cy="4038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2000"/>
              <a:buFont typeface="Calibri"/>
              <a:buNone/>
            </a:pPr>
            <a:br>
              <a:rPr lang="en-US" sz="2000" b="1" i="0" u="none">
                <a:solidFill>
                  <a:schemeClr val="dk1"/>
                </a:solidFill>
                <a:latin typeface="Calibri"/>
                <a:ea typeface="Calibri"/>
                <a:cs typeface="Calibri"/>
                <a:sym typeface="Calibri"/>
              </a:rPr>
            </a:br>
            <a:br>
              <a:rPr lang="en-US" sz="2000" b="1" i="0" u="none">
                <a:solidFill>
                  <a:schemeClr val="dk1"/>
                </a:solidFill>
                <a:latin typeface="Calibri"/>
                <a:ea typeface="Calibri"/>
                <a:cs typeface="Calibri"/>
                <a:sym typeface="Calibri"/>
              </a:rPr>
            </a:br>
            <a:br>
              <a:rPr lang="en-US" sz="2000" b="1" i="0" u="none">
                <a:solidFill>
                  <a:schemeClr val="dk1"/>
                </a:solidFill>
                <a:latin typeface="Calibri"/>
                <a:ea typeface="Calibri"/>
                <a:cs typeface="Calibri"/>
                <a:sym typeface="Calibri"/>
              </a:rPr>
            </a:br>
            <a:r>
              <a:rPr lang="en-US" sz="2000" b="1" i="0" u="none">
                <a:solidFill>
                  <a:schemeClr val="dk1"/>
                </a:solidFill>
                <a:latin typeface="Calibri"/>
                <a:ea typeface="Calibri"/>
                <a:cs typeface="Calibri"/>
                <a:sym typeface="Calibri"/>
              </a:rPr>
              <a:t>As an electronics and communication engineering student, why should I learn programming ?</a:t>
            </a:r>
            <a:endParaRPr/>
          </a:p>
        </p:txBody>
      </p:sp>
      <p:sp>
        <p:nvSpPr>
          <p:cNvPr id="485" name="Google Shape;485;p4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Electronics and communication deals broadly with the following fields:</a:t>
            </a:r>
            <a:br>
              <a:rPr lang="en-US" sz="3200" b="0" i="0" u="none">
                <a:solidFill>
                  <a:schemeClr val="dk1"/>
                </a:solidFill>
                <a:latin typeface="Calibri"/>
                <a:ea typeface="Calibri"/>
                <a:cs typeface="Calibri"/>
                <a:sym typeface="Calibri"/>
              </a:rPr>
            </a:br>
            <a:r>
              <a:rPr lang="en-US" sz="3200" b="0" i="0" u="none">
                <a:solidFill>
                  <a:schemeClr val="dk1"/>
                </a:solidFill>
                <a:latin typeface="Calibri"/>
                <a:ea typeface="Calibri"/>
                <a:cs typeface="Calibri"/>
                <a:sym typeface="Calibri"/>
              </a:rPr>
              <a:t>1. Analog Electronics</a:t>
            </a:r>
            <a:br>
              <a:rPr lang="en-US" sz="3200" b="0" i="0" u="none">
                <a:solidFill>
                  <a:schemeClr val="dk1"/>
                </a:solidFill>
                <a:latin typeface="Calibri"/>
                <a:ea typeface="Calibri"/>
                <a:cs typeface="Calibri"/>
                <a:sym typeface="Calibri"/>
              </a:rPr>
            </a:br>
            <a:r>
              <a:rPr lang="en-US" sz="3200" b="0" i="0" u="none">
                <a:solidFill>
                  <a:schemeClr val="dk1"/>
                </a:solidFill>
                <a:latin typeface="Calibri"/>
                <a:ea typeface="Calibri"/>
                <a:cs typeface="Calibri"/>
                <a:sym typeface="Calibri"/>
              </a:rPr>
              <a:t>2. Digital Electronics</a:t>
            </a:r>
            <a:br>
              <a:rPr lang="en-US" sz="3200" b="0" i="0" u="none">
                <a:solidFill>
                  <a:schemeClr val="dk1"/>
                </a:solidFill>
                <a:latin typeface="Calibri"/>
                <a:ea typeface="Calibri"/>
                <a:cs typeface="Calibri"/>
                <a:sym typeface="Calibri"/>
              </a:rPr>
            </a:br>
            <a:r>
              <a:rPr lang="en-US" sz="3200" b="0" i="0" u="none">
                <a:solidFill>
                  <a:schemeClr val="dk1"/>
                </a:solidFill>
                <a:latin typeface="Calibri"/>
                <a:ea typeface="Calibri"/>
                <a:cs typeface="Calibri"/>
                <a:sym typeface="Calibri"/>
              </a:rPr>
              <a:t>3. Communication</a:t>
            </a:r>
            <a:br>
              <a:rPr lang="en-US" sz="3200" b="0" i="0" u="none">
                <a:solidFill>
                  <a:schemeClr val="dk1"/>
                </a:solidFill>
                <a:latin typeface="Calibri"/>
                <a:ea typeface="Calibri"/>
                <a:cs typeface="Calibri"/>
                <a:sym typeface="Calibri"/>
              </a:rPr>
            </a:br>
            <a:r>
              <a:rPr lang="en-US" sz="3200" b="0" i="0" u="none">
                <a:solidFill>
                  <a:schemeClr val="dk1"/>
                </a:solidFill>
                <a:latin typeface="Calibri"/>
                <a:ea typeface="Calibri"/>
                <a:cs typeface="Calibri"/>
                <a:sym typeface="Calibri"/>
              </a:rPr>
              <a:t>4. Digital signal processing</a:t>
            </a:r>
            <a:br>
              <a:rPr lang="en-US" sz="3200" b="0" i="0" u="none">
                <a:solidFill>
                  <a:schemeClr val="dk1"/>
                </a:solidFill>
                <a:latin typeface="Calibri"/>
                <a:ea typeface="Calibri"/>
                <a:cs typeface="Calibri"/>
                <a:sym typeface="Calibri"/>
              </a:rPr>
            </a:br>
            <a:r>
              <a:rPr lang="en-US" sz="3200" b="0" i="0" u="none">
                <a:solidFill>
                  <a:schemeClr val="dk1"/>
                </a:solidFill>
                <a:latin typeface="Calibri"/>
                <a:ea typeface="Calibri"/>
                <a:cs typeface="Calibri"/>
                <a:sym typeface="Calibri"/>
              </a:rPr>
              <a:t>5. Miscellaneous( Control system etc.)</a:t>
            </a:r>
            <a:endParaRPr/>
          </a:p>
        </p:txBody>
      </p:sp>
      <p:sp>
        <p:nvSpPr>
          <p:cNvPr id="486" name="Google Shape;486;p48"/>
          <p:cNvSpPr txBox="1"/>
          <p:nvPr/>
        </p:nvSpPr>
        <p:spPr>
          <a:xfrm>
            <a:off x="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492" name="Google Shape;492;p4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Apart from the first heading(Analog electronics) where programming is limited to spice tools and scripting for automation, all the other fields involve extensive programming.</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Programming provides the means to implement the ideas for practical applications. i.e. : The digital circuits are implemented using </a:t>
            </a:r>
            <a:r>
              <a:rPr lang="en-US" sz="3200" b="0" i="1" u="none">
                <a:solidFill>
                  <a:schemeClr val="dk1"/>
                </a:solidFill>
                <a:latin typeface="Calibri"/>
                <a:ea typeface="Calibri"/>
                <a:cs typeface="Calibri"/>
                <a:sym typeface="Calibri"/>
              </a:rPr>
              <a:t>verilog</a:t>
            </a:r>
            <a:r>
              <a:rPr lang="en-US" sz="3200" b="0" i="0" u="none">
                <a:solidFill>
                  <a:schemeClr val="dk1"/>
                </a:solidFill>
                <a:latin typeface="Calibri"/>
                <a:ea typeface="Calibri"/>
                <a:cs typeface="Calibri"/>
                <a:sym typeface="Calibri"/>
              </a:rPr>
              <a:t>, whereas the signal processing algorithms are implemented on various platforms according to the application</a:t>
            </a:r>
            <a:endParaRPr/>
          </a:p>
        </p:txBody>
      </p:sp>
      <p:sp>
        <p:nvSpPr>
          <p:cNvPr id="493" name="Google Shape;493;p49"/>
          <p:cNvSpPr txBox="1"/>
          <p:nvPr/>
        </p:nvSpPr>
        <p:spPr>
          <a:xfrm>
            <a:off x="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499" name="Google Shape;499;p5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Communication encompasses everything from antenna design to data communication. Except for the antenna and RF filters, every system is programmed chiefly by the electronics engineers.</a:t>
            </a:r>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Embedded systems are in use across all the application areas of electronics, the programming of which is a valuable skill for all electronics engineers.</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
        <p:nvSpPr>
          <p:cNvPr id="500" name="Google Shape;500;p50"/>
          <p:cNvSpPr txBox="1"/>
          <p:nvPr/>
        </p:nvSpPr>
        <p:spPr>
          <a:xfrm>
            <a:off x="0" y="6356350"/>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a:off x="684212" y="3789362"/>
            <a:ext cx="7850187"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C00000"/>
              </a:buClr>
              <a:buSzPts val="2800"/>
              <a:buFont typeface="Calibri"/>
              <a:buNone/>
            </a:pPr>
            <a:r>
              <a:rPr lang="en-US" sz="2800" b="0" i="0" u="none">
                <a:solidFill>
                  <a:srgbClr val="C00000"/>
                </a:solidFill>
                <a:latin typeface="Calibri"/>
                <a:ea typeface="Calibri"/>
                <a:cs typeface="Calibri"/>
                <a:sym typeface="Calibri"/>
              </a:rPr>
              <a:t>Next Class: Concepts and Basics of C++ programming </a:t>
            </a:r>
            <a:endParaRPr/>
          </a:p>
        </p:txBody>
      </p:sp>
      <p:cxnSp>
        <p:nvCxnSpPr>
          <p:cNvPr id="507" name="Google Shape;507;p51"/>
          <p:cNvCxnSpPr/>
          <p:nvPr/>
        </p:nvCxnSpPr>
        <p:spPr>
          <a:xfrm>
            <a:off x="762000" y="3886200"/>
            <a:ext cx="7056437" cy="0"/>
          </a:xfrm>
          <a:prstGeom prst="straightConnector1">
            <a:avLst/>
          </a:prstGeom>
          <a:noFill/>
          <a:ln w="38100" cap="flat" cmpd="sng">
            <a:solidFill>
              <a:srgbClr val="F79646"/>
            </a:solidFill>
            <a:prstDash val="solid"/>
            <a:miter lim="800000"/>
            <a:headEnd type="none" w="med" len="med"/>
            <a:tailEnd type="none" w="med" len="med"/>
          </a:ln>
          <a:effectLst>
            <a:outerShdw blurRad="63500" dist="23000" dir="5400000">
              <a:srgbClr val="000000">
                <a:alpha val="34901"/>
              </a:srgbClr>
            </a:outerShdw>
          </a:effectLst>
        </p:spPr>
      </p:cxnSp>
      <p:graphicFrame>
        <p:nvGraphicFramePr>
          <p:cNvPr id="508" name="Google Shape;508;p51"/>
          <p:cNvGraphicFramePr/>
          <p:nvPr/>
        </p:nvGraphicFramePr>
        <p:xfrm>
          <a:off x="7391400" y="85725"/>
          <a:ext cx="1676400" cy="679450"/>
        </p:xfrm>
        <a:graphic>
          <a:graphicData uri="http://schemas.openxmlformats.org/presentationml/2006/ole">
            <mc:AlternateContent xmlns:mc="http://schemas.openxmlformats.org/markup-compatibility/2006">
              <mc:Choice xmlns:v="urn:schemas-microsoft-com:vml" Requires="v">
                <p:oleObj r:id="rId3" imgW="1676400" imgH="679450" progId="">
                  <p:embed/>
                </p:oleObj>
              </mc:Choice>
              <mc:Fallback>
                <p:oleObj r:id="rId3" imgW="1676400" imgH="679450" progId="">
                  <p:embed/>
                  <p:pic>
                    <p:nvPicPr>
                      <p:cNvPr id="508" name="Google Shape;508;p51"/>
                      <p:cNvPicPr preferRelativeResize="0"/>
                      <p:nvPr/>
                    </p:nvPicPr>
                    <p:blipFill rotWithShape="1">
                      <a:blip r:embed="rId4">
                        <a:alphaModFix/>
                      </a:blip>
                      <a:srcRect/>
                      <a:stretch/>
                    </p:blipFill>
                    <p:spPr>
                      <a:xfrm>
                        <a:off x="7391400" y="85725"/>
                        <a:ext cx="1676400" cy="679450"/>
                      </a:xfrm>
                      <a:prstGeom prst="rect">
                        <a:avLst/>
                      </a:prstGeom>
                      <a:noFill/>
                      <a:ln>
                        <a:noFill/>
                      </a:ln>
                    </p:spPr>
                  </p:pic>
                </p:oleObj>
              </mc:Fallback>
            </mc:AlternateContent>
          </a:graphicData>
        </a:graphic>
      </p:graphicFrame>
      <p:sp>
        <p:nvSpPr>
          <p:cNvPr id="509" name="Google Shape;509;p51"/>
          <p:cNvSpPr txBox="1"/>
          <p:nvPr/>
        </p:nvSpPr>
        <p:spPr>
          <a:xfrm>
            <a:off x="1952625" y="5957887"/>
            <a:ext cx="715645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10" name="Google Shape;510;p51"/>
          <p:cNvSpPr txBox="1"/>
          <p:nvPr/>
        </p:nvSpPr>
        <p:spPr>
          <a:xfrm>
            <a:off x="179387" y="6519862"/>
            <a:ext cx="5122862"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511" name="Google Shape;511;p51" descr="nmnb.png"/>
          <p:cNvPicPr preferRelativeResize="0"/>
          <p:nvPr/>
        </p:nvPicPr>
        <p:blipFill rotWithShape="1">
          <a:blip r:embed="rId5">
            <a:alphaModFix/>
          </a:blip>
          <a:srcRect/>
          <a:stretch/>
        </p:blipFill>
        <p:spPr>
          <a:xfrm>
            <a:off x="1524000" y="228600"/>
            <a:ext cx="5783262" cy="3571875"/>
          </a:xfrm>
          <a:prstGeom prst="rect">
            <a:avLst/>
          </a:prstGeom>
          <a:noFill/>
          <a:ln>
            <a:noFill/>
          </a:ln>
        </p:spPr>
      </p:pic>
      <p:sp>
        <p:nvSpPr>
          <p:cNvPr id="512" name="Google Shape;512;p51"/>
          <p:cNvSpPr txBox="1"/>
          <p:nvPr/>
        </p:nvSpPr>
        <p:spPr>
          <a:xfrm>
            <a:off x="838200" y="3276600"/>
            <a:ext cx="4038600" cy="64611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0000"/>
              </a:buClr>
              <a:buSzPts val="3600"/>
              <a:buFont typeface="Calibri"/>
              <a:buNone/>
            </a:pPr>
            <a:r>
              <a:rPr lang="en-US" sz="3600" b="0" i="0" u="none">
                <a:solidFill>
                  <a:srgbClr val="FF0000"/>
                </a:solidFill>
                <a:latin typeface="Calibri"/>
                <a:ea typeface="Calibri"/>
                <a:cs typeface="Calibri"/>
                <a:sym typeface="Calibri"/>
              </a:rPr>
              <a:t>Any Question?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74CC-62CA-8BC1-5132-683DDC429505}"/>
              </a:ext>
            </a:extLst>
          </p:cNvPr>
          <p:cNvSpPr>
            <a:spLocks noGrp="1"/>
          </p:cNvSpPr>
          <p:nvPr>
            <p:ph type="title"/>
          </p:nvPr>
        </p:nvSpPr>
        <p:spPr>
          <a:xfrm>
            <a:off x="628650" y="1131094"/>
            <a:ext cx="7886700" cy="994172"/>
          </a:xfrm>
        </p:spPr>
        <p:txBody>
          <a:bodyPr>
            <a:normAutofit/>
          </a:bodyPr>
          <a:lstStyle/>
          <a:p>
            <a:pPr algn="ctr"/>
            <a:r>
              <a:rPr lang="en-US" sz="3450" b="1" dirty="0"/>
              <a:t>Recognition of Prior Learning (RPL)</a:t>
            </a:r>
            <a:endParaRPr lang="en-IN" sz="3450" b="1" dirty="0"/>
          </a:p>
        </p:txBody>
      </p:sp>
      <p:sp>
        <p:nvSpPr>
          <p:cNvPr id="3" name="Content Placeholder 2">
            <a:extLst>
              <a:ext uri="{FF2B5EF4-FFF2-40B4-BE49-F238E27FC236}">
                <a16:creationId xmlns:a16="http://schemas.microsoft.com/office/drawing/2014/main" id="{6EF8BF5D-9D4A-831C-191C-EB346AD05CF2}"/>
              </a:ext>
            </a:extLst>
          </p:cNvPr>
          <p:cNvSpPr>
            <a:spLocks noGrp="1"/>
          </p:cNvSpPr>
          <p:nvPr>
            <p:ph idx="1"/>
          </p:nvPr>
        </p:nvSpPr>
        <p:spPr>
          <a:xfrm>
            <a:off x="628650" y="2304288"/>
            <a:ext cx="7886700" cy="3188970"/>
          </a:xfrm>
        </p:spPr>
        <p:txBody>
          <a:bodyPr>
            <a:normAutofit/>
          </a:bodyPr>
          <a:lstStyle/>
          <a:p>
            <a:r>
              <a:rPr lang="en-IN" sz="1650" dirty="0">
                <a:latin typeface="Times New Roman" panose="02020603050405020304" pitchFamily="18" charset="0"/>
                <a:ea typeface="Times New Roman" panose="02020603050405020304" pitchFamily="18" charset="0"/>
              </a:rPr>
              <a:t>Inform students about the concept of recognition of prior learning for basic elementary courses such as English, Mathematics, Analytical skills, Soft skills </a:t>
            </a:r>
          </a:p>
          <a:p>
            <a:endParaRPr lang="en-IN" sz="1650" dirty="0">
              <a:latin typeface="Times New Roman" panose="02020603050405020304" pitchFamily="18" charset="0"/>
            </a:endParaRPr>
          </a:p>
          <a:p>
            <a:endParaRPr lang="en-IN" sz="1650" dirty="0"/>
          </a:p>
        </p:txBody>
      </p:sp>
    </p:spTree>
    <p:extLst>
      <p:ext uri="{BB962C8B-B14F-4D97-AF65-F5344CB8AC3E}">
        <p14:creationId xmlns:p14="http://schemas.microsoft.com/office/powerpoint/2010/main" val="3016044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F2AE-167C-CFDA-47CB-FD4202B82F23}"/>
              </a:ext>
            </a:extLst>
          </p:cNvPr>
          <p:cNvSpPr>
            <a:spLocks noGrp="1"/>
          </p:cNvSpPr>
          <p:nvPr>
            <p:ph type="title"/>
          </p:nvPr>
        </p:nvSpPr>
        <p:spPr>
          <a:xfrm>
            <a:off x="628650" y="1131094"/>
            <a:ext cx="7886700" cy="994172"/>
          </a:xfrm>
        </p:spPr>
        <p:txBody>
          <a:bodyPr>
            <a:normAutofit/>
          </a:bodyPr>
          <a:lstStyle/>
          <a:p>
            <a:pPr algn="ctr"/>
            <a:r>
              <a:rPr lang="en-US" sz="3450" b="1" dirty="0">
                <a:latin typeface="Times New Roman" panose="02020603050405020304" pitchFamily="18" charset="0"/>
                <a:ea typeface="Calibri" panose="020F0502020204030204" pitchFamily="34" charset="0"/>
              </a:rPr>
              <a:t>NPTEL Course/MOOCs/Certifications</a:t>
            </a:r>
            <a:endParaRPr lang="en-IN" sz="3450" dirty="0"/>
          </a:p>
        </p:txBody>
      </p:sp>
      <p:sp>
        <p:nvSpPr>
          <p:cNvPr id="3" name="Content Placeholder 2">
            <a:extLst>
              <a:ext uri="{FF2B5EF4-FFF2-40B4-BE49-F238E27FC236}">
                <a16:creationId xmlns:a16="http://schemas.microsoft.com/office/drawing/2014/main" id="{0AF3FE18-05B3-B5BA-D930-8D204C719668}"/>
              </a:ext>
            </a:extLst>
          </p:cNvPr>
          <p:cNvSpPr>
            <a:spLocks noGrp="1"/>
          </p:cNvSpPr>
          <p:nvPr>
            <p:ph idx="1"/>
          </p:nvPr>
        </p:nvSpPr>
        <p:spPr>
          <a:xfrm>
            <a:off x="628650" y="2304288"/>
            <a:ext cx="7886700" cy="3188970"/>
          </a:xfrm>
        </p:spPr>
        <p:txBody>
          <a:bodyPr>
            <a:normAutofit/>
          </a:bodyPr>
          <a:lstStyle/>
          <a:p>
            <a:r>
              <a:rPr lang="en-US" sz="1650"/>
              <a:t>Enlist the </a:t>
            </a:r>
            <a:r>
              <a:rPr lang="en-US" sz="1650">
                <a:latin typeface="Times New Roman" panose="02020603050405020304" pitchFamily="18" charset="0"/>
                <a:ea typeface="Calibri" panose="020F0502020204030204" pitchFamily="34" charset="0"/>
              </a:rPr>
              <a:t>MOOCs/Certifications applicable for the course</a:t>
            </a:r>
          </a:p>
          <a:p>
            <a:endParaRPr lang="en-US" sz="1650">
              <a:latin typeface="Times New Roman" panose="02020603050405020304" pitchFamily="18" charset="0"/>
              <a:ea typeface="Calibri" panose="020F0502020204030204" pitchFamily="34" charset="0"/>
            </a:endParaRPr>
          </a:p>
          <a:p>
            <a:r>
              <a:rPr lang="en-US" sz="1650">
                <a:latin typeface="Times New Roman" panose="02020603050405020304" pitchFamily="18" charset="0"/>
                <a:ea typeface="Calibri" panose="020F0502020204030204" pitchFamily="34" charset="0"/>
              </a:rPr>
              <a:t>Encourage students to register for NPTEL/MOOCs/Certifications</a:t>
            </a:r>
          </a:p>
          <a:p>
            <a:endParaRPr lang="en-US" sz="1650">
              <a:latin typeface="Times New Roman" panose="02020603050405020304" pitchFamily="18" charset="0"/>
              <a:ea typeface="Calibri" panose="020F0502020204030204" pitchFamily="34" charset="0"/>
            </a:endParaRPr>
          </a:p>
          <a:p>
            <a:r>
              <a:rPr lang="en-US" sz="1650">
                <a:latin typeface="Times New Roman" panose="02020603050405020304" pitchFamily="18" charset="0"/>
                <a:ea typeface="Calibri" panose="020F0502020204030204" pitchFamily="34" charset="0"/>
              </a:rPr>
              <a:t>Discuss the benefits associated with these courses (course equivalence and attendance relaxation)</a:t>
            </a:r>
          </a:p>
          <a:p>
            <a:endParaRPr lang="en-IN" sz="1650"/>
          </a:p>
        </p:txBody>
      </p:sp>
    </p:spTree>
    <p:extLst>
      <p:ext uri="{BB962C8B-B14F-4D97-AF65-F5344CB8AC3E}">
        <p14:creationId xmlns:p14="http://schemas.microsoft.com/office/powerpoint/2010/main" val="41400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2C4C-E02D-9D1B-29DD-6754E895D9FE}"/>
              </a:ext>
            </a:extLst>
          </p:cNvPr>
          <p:cNvSpPr>
            <a:spLocks noGrp="1"/>
          </p:cNvSpPr>
          <p:nvPr>
            <p:ph type="title"/>
          </p:nvPr>
        </p:nvSpPr>
        <p:spPr>
          <a:xfrm>
            <a:off x="628650" y="1131094"/>
            <a:ext cx="7886700" cy="994172"/>
          </a:xfrm>
        </p:spPr>
        <p:txBody>
          <a:bodyPr>
            <a:normAutofit/>
          </a:bodyPr>
          <a:lstStyle/>
          <a:p>
            <a:r>
              <a:rPr lang="en-US" sz="4050"/>
              <a:t>Projects </a:t>
            </a:r>
            <a:endParaRPr lang="en-IN" sz="4050"/>
          </a:p>
        </p:txBody>
      </p:sp>
      <p:sp>
        <p:nvSpPr>
          <p:cNvPr id="3" name="Content Placeholder 2">
            <a:extLst>
              <a:ext uri="{FF2B5EF4-FFF2-40B4-BE49-F238E27FC236}">
                <a16:creationId xmlns:a16="http://schemas.microsoft.com/office/drawing/2014/main" id="{940DF147-6B97-5B14-343A-4D15CB0F9EF7}"/>
              </a:ext>
            </a:extLst>
          </p:cNvPr>
          <p:cNvSpPr>
            <a:spLocks noGrp="1"/>
          </p:cNvSpPr>
          <p:nvPr>
            <p:ph idx="1"/>
          </p:nvPr>
        </p:nvSpPr>
        <p:spPr>
          <a:xfrm>
            <a:off x="628650" y="2304288"/>
            <a:ext cx="7886700" cy="3188970"/>
          </a:xfrm>
        </p:spPr>
        <p:txBody>
          <a:bodyPr>
            <a:normAutofit/>
          </a:bodyPr>
          <a:lstStyle/>
          <a:p>
            <a:r>
              <a:rPr lang="en-US" sz="1650" dirty="0"/>
              <a:t>Enlist short live projects that can be undertaken by the students</a:t>
            </a:r>
          </a:p>
          <a:p>
            <a:endParaRPr lang="en-US" sz="1650" dirty="0"/>
          </a:p>
          <a:p>
            <a:r>
              <a:rPr lang="en-US" sz="1650" dirty="0"/>
              <a:t>Guide students about the outcomes of the projects like Patent/Copyright/Publication/Industry funding/ Government sponsorship (like ATAL Innovation Mission)                                                                                                                                                                                                                                                                         </a:t>
            </a:r>
            <a:endParaRPr lang="en-IN" sz="1650" dirty="0"/>
          </a:p>
        </p:txBody>
      </p:sp>
    </p:spTree>
    <p:extLst>
      <p:ext uri="{BB962C8B-B14F-4D97-AF65-F5344CB8AC3E}">
        <p14:creationId xmlns:p14="http://schemas.microsoft.com/office/powerpoint/2010/main" val="222109194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3419</TotalTime>
  <Words>2708</Words>
  <Application>Microsoft Office PowerPoint</Application>
  <PresentationFormat>On-screen Show (4:3)</PresentationFormat>
  <Paragraphs>335</Paragraphs>
  <Slides>66</Slides>
  <Notes>51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0</vt:i4>
      </vt:variant>
      <vt:variant>
        <vt:lpstr>Slide Titles</vt:lpstr>
      </vt:variant>
      <vt:variant>
        <vt:i4>66</vt:i4>
      </vt:variant>
    </vt:vector>
  </HeadingPairs>
  <TitlesOfParts>
    <vt:vector size="79" baseType="lpstr">
      <vt:lpstr>Abril Fatface</vt:lpstr>
      <vt:lpstr>Limelight</vt:lpstr>
      <vt:lpstr>Arial</vt:lpstr>
      <vt:lpstr>Arial Rounded</vt:lpstr>
      <vt:lpstr>Twentieth Century</vt:lpstr>
      <vt:lpstr>Noto Sans Symbols</vt:lpstr>
      <vt:lpstr>Wingdings</vt:lpstr>
      <vt:lpstr>Calibri</vt:lpstr>
      <vt:lpstr>Times New Roman</vt:lpstr>
      <vt:lpstr>Tahoma</vt:lpstr>
      <vt:lpstr>Office Theme</vt:lpstr>
      <vt:lpstr>5_Office Theme</vt:lpstr>
      <vt:lpstr>4_Office Theme</vt:lpstr>
      <vt:lpstr>Object Oriented Programing</vt:lpstr>
      <vt:lpstr>EDU Revolution: Be the Change  </vt:lpstr>
      <vt:lpstr>Happy New Year     Welcome to the New LPU</vt:lpstr>
      <vt:lpstr>Happy New Year   New Year, New Beginning, New Excitement  Welcome to the New LPU</vt:lpstr>
      <vt:lpstr>What's New</vt:lpstr>
      <vt:lpstr>Course Equivalence and Attendance Relaxation</vt:lpstr>
      <vt:lpstr>Recognition of Prior Learning (RPL)</vt:lpstr>
      <vt:lpstr>NPTEL Course/MOOCs/Certifications</vt:lpstr>
      <vt:lpstr>Projects </vt:lpstr>
      <vt:lpstr>Grade Revision and Overall Welfare (GROW)</vt:lpstr>
      <vt:lpstr>Attendance Relaxation (only for Pre-final/Final year of the programme)</vt:lpstr>
      <vt:lpstr>Continuous Assessment Reduction through Experience (CARE) </vt:lpstr>
      <vt:lpstr>Students in active decision-making through Student Committees </vt:lpstr>
      <vt:lpstr>Interfaces and Contact Information</vt:lpstr>
      <vt:lpstr>Course details</vt:lpstr>
      <vt:lpstr>Vision and Mission of University</vt:lpstr>
      <vt:lpstr>Vision and Mission of SEEE</vt:lpstr>
      <vt:lpstr>Program Outcomes as specific to the particular course</vt:lpstr>
      <vt:lpstr>Course outcomes</vt:lpstr>
      <vt:lpstr>PowerPoint Presentation</vt:lpstr>
      <vt:lpstr>PowerPoint Presentation</vt:lpstr>
      <vt:lpstr>PowerPoint Presentation</vt:lpstr>
      <vt:lpstr>PowerPoint Presentation</vt:lpstr>
      <vt:lpstr>Online Resourcses</vt:lpstr>
      <vt:lpstr>Evaluation strategy</vt:lpstr>
      <vt:lpstr>Course Weightage</vt:lpstr>
      <vt:lpstr>The course contents</vt:lpstr>
      <vt:lpstr>PowerPoint Presentation</vt:lpstr>
      <vt:lpstr>Gamification of Learning</vt:lpstr>
      <vt:lpstr>Gamification of Learning</vt:lpstr>
      <vt:lpstr>Gamification of Learning</vt:lpstr>
      <vt:lpstr>Gamification of Learning</vt:lpstr>
      <vt:lpstr>Rewards</vt:lpstr>
      <vt:lpstr>The hitch…</vt:lpstr>
      <vt:lpstr>A Better C</vt:lpstr>
      <vt:lpstr>Unit 1: Concepts and Basics of C++ Programming</vt:lpstr>
      <vt:lpstr>Object ,Object and Object</vt:lpstr>
      <vt:lpstr>Daily Analysis</vt:lpstr>
      <vt:lpstr>CLASSES v/s OBJECTS</vt:lpstr>
      <vt:lpstr>Encapsulation</vt:lpstr>
      <vt:lpstr>Encapsulation</vt:lpstr>
      <vt:lpstr>DATA ABSTRACTION</vt:lpstr>
      <vt:lpstr>Hiding  data</vt:lpstr>
      <vt:lpstr>Hiding Details</vt:lpstr>
      <vt:lpstr>Message Passing</vt:lpstr>
      <vt:lpstr>Unit I (Continued): Function</vt:lpstr>
      <vt:lpstr>Unit II: Pointers, Arrays and String Concepts</vt:lpstr>
      <vt:lpstr>Array</vt:lpstr>
      <vt:lpstr>String</vt:lpstr>
      <vt:lpstr>Unit III. Constructors, Destructors and File Handling</vt:lpstr>
      <vt:lpstr>File Handling in C++</vt:lpstr>
      <vt:lpstr>Unit IV. Operator Overloading and Type Conversion, Inheritance and Aggregation</vt:lpstr>
      <vt:lpstr>Traits Passed Through Inheritance</vt:lpstr>
      <vt:lpstr> Student and Graduate Student</vt:lpstr>
      <vt:lpstr>So what does this mean?</vt:lpstr>
      <vt:lpstr>Reuse, Reduce &amp; Reliable !!!</vt:lpstr>
      <vt:lpstr>Unit V: Dynamic Memory Management and Polymorphism </vt:lpstr>
      <vt:lpstr>Polymorphism</vt:lpstr>
      <vt:lpstr>Expression of a student</vt:lpstr>
      <vt:lpstr>Example of Polymorphism</vt:lpstr>
      <vt:lpstr>Unit VI: Exception Handling, Templates and Standard Template Library (STL)  </vt:lpstr>
      <vt:lpstr>Standard Template Library </vt:lpstr>
      <vt:lpstr>   As an electronics and communication engineering student, why should I learn programming ?</vt:lpstr>
      <vt:lpstr>PowerPoint Presentation</vt:lpstr>
      <vt:lpstr>PowerPoint Presentation</vt:lpstr>
      <vt:lpstr>Next Class: Concepts and Basics of C++ programming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Aman Singh</cp:lastModifiedBy>
  <cp:revision>21</cp:revision>
  <dcterms:created xsi:type="dcterms:W3CDTF">2013-10-21T21:58:54Z</dcterms:created>
  <dcterms:modified xsi:type="dcterms:W3CDTF">2025-02-03T07:46:10Z</dcterms:modified>
</cp:coreProperties>
</file>